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6" r:id="rId1"/>
  </p:sldMasterIdLst>
  <p:notesMasterIdLst>
    <p:notesMasterId r:id="rId33"/>
  </p:notesMasterIdLst>
  <p:handoutMasterIdLst>
    <p:handoutMasterId r:id="rId34"/>
  </p:handoutMasterIdLst>
  <p:sldIdLst>
    <p:sldId id="256" r:id="rId2"/>
    <p:sldId id="352" r:id="rId3"/>
    <p:sldId id="305" r:id="rId4"/>
    <p:sldId id="356" r:id="rId5"/>
    <p:sldId id="366" r:id="rId6"/>
    <p:sldId id="354" r:id="rId7"/>
    <p:sldId id="350" r:id="rId8"/>
    <p:sldId id="351" r:id="rId9"/>
    <p:sldId id="365" r:id="rId10"/>
    <p:sldId id="367" r:id="rId11"/>
    <p:sldId id="343" r:id="rId12"/>
    <p:sldId id="307" r:id="rId13"/>
    <p:sldId id="342" r:id="rId14"/>
    <p:sldId id="369" r:id="rId15"/>
    <p:sldId id="370" r:id="rId16"/>
    <p:sldId id="364" r:id="rId17"/>
    <p:sldId id="360" r:id="rId18"/>
    <p:sldId id="374" r:id="rId19"/>
    <p:sldId id="375" r:id="rId20"/>
    <p:sldId id="371" r:id="rId21"/>
    <p:sldId id="361" r:id="rId22"/>
    <p:sldId id="373" r:id="rId23"/>
    <p:sldId id="363" r:id="rId24"/>
    <p:sldId id="368" r:id="rId25"/>
    <p:sldId id="263" r:id="rId26"/>
    <p:sldId id="314" r:id="rId27"/>
    <p:sldId id="265" r:id="rId28"/>
    <p:sldId id="376" r:id="rId29"/>
    <p:sldId id="377" r:id="rId30"/>
    <p:sldId id="378" r:id="rId31"/>
    <p:sldId id="379" r:id="rId32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51" autoAdjust="0"/>
    <p:restoredTop sz="75396" autoAdjust="0"/>
  </p:normalViewPr>
  <p:slideViewPr>
    <p:cSldViewPr>
      <p:cViewPr>
        <p:scale>
          <a:sx n="51" d="100"/>
          <a:sy n="51" d="100"/>
        </p:scale>
        <p:origin x="-2112" y="-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8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726"/>
    </p:cViewPr>
  </p:sorterViewPr>
  <p:notesViewPr>
    <p:cSldViewPr>
      <p:cViewPr varScale="1">
        <p:scale>
          <a:sx n="68" d="100"/>
          <a:sy n="68" d="100"/>
        </p:scale>
        <p:origin x="-2856" y="-120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06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06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2A2D908-1718-4321-834C-C50B3F5D42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447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75126403-75DD-4BA7-BAA9-986CEB4A573D}" type="datetimeFigureOut">
              <a:rPr lang="en-US"/>
              <a:pPr>
                <a:defRPr/>
              </a:pPr>
              <a:t>9/29/2012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CA7097C-64B0-4255-92E4-2A610C9716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4881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rma.org/Default.aspx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nhrma.org/Default.aspx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nhrma.org/Default.aspx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rma.org/Default.aspx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rma.org/Default.aspx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rma.org/Default.aspx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nhrma.org/Default.aspx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62572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CC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en-US" sz="2400" dirty="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CC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en-US" sz="2400" dirty="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en-US" dirty="0"/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22221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AD0D0F8-BD99-42DA-9AB1-6951CE5DC2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Picture 9" descr="http://www.shrm.org/Graphicsguide/use/SHRM-logo_AFF_4C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5740400"/>
            <a:ext cx="13970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NHRMA">
            <a:hlinkClick r:id="rId3" tooltip="NHRMA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554037"/>
            <a:ext cx="2819400" cy="264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0951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84ED6-4FC0-4702-82CE-7A77A9315A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66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D9D37-521E-4618-AB80-7583FE04F7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604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itchFamily="2" charset="2"/>
              <a:buChar char="q"/>
              <a:defRPr/>
            </a:lvl1pPr>
            <a:lvl2pPr marL="742950" indent="-285750">
              <a:buFont typeface="Wingdings" pitchFamily="2" charset="2"/>
              <a:buChar char="§"/>
              <a:defRPr/>
            </a:lvl2pPr>
            <a:lvl3pPr marL="1143000" indent="-228600">
              <a:buFont typeface="Wingdings" pitchFamily="2" charset="2"/>
              <a:buChar char="q"/>
              <a:defRPr/>
            </a:lvl3pPr>
            <a:lvl4pPr marL="1600200" indent="-228600">
              <a:buFont typeface="Wingdings" pitchFamily="2" charset="2"/>
              <a:buChar char="q"/>
              <a:defRPr/>
            </a:lvl4pPr>
            <a:lvl5pPr marL="2057400" indent="-228600">
              <a:buFont typeface="Wingdings" pitchFamily="2" charset="2"/>
              <a:buChar char="q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E0717-2C8A-41D7-937C-00858F7264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 descr="NHRMA">
            <a:hlinkClick r:id="rId2" tooltip="NHRMA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2176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http://www.shrm.org/Graphicsguide/use/SHRM-logo_AFF_4C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029200"/>
            <a:ext cx="13970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6191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D91B0-F7BC-44A9-937B-EB2F617061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 descr="NHRMA">
            <a:hlinkClick r:id="rId2" tooltip="NHRMA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2176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http://www.shrm.org/Graphicsguide/use/SHRM-logo_AFF_4C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029200"/>
            <a:ext cx="13970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2110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905000"/>
            <a:ext cx="4229100" cy="4038600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4152900" cy="3200400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5E25C-F6E1-456C-B694-45C0071E17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 descr="http://www.shrm.org/Graphicsguide/use/SHRM-logo_AFF_4C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029200"/>
            <a:ext cx="13970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NHRMA">
            <a:hlinkClick r:id="rId3" tooltip="NHRMA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2176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3465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174875"/>
            <a:ext cx="41925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194175" cy="2930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EDF2C-F357-4459-A4D9-B28DCF621D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Picture 9" descr="http://www.shrm.org/Graphicsguide/use/SHRM-logo_AFF_4C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029200"/>
            <a:ext cx="13970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NHRMA">
            <a:hlinkClick r:id="rId3" tooltip="NHRMA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2176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2419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4165B-D46D-4BCA-A91C-E55881950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 descr="http://www.shrm.org/Graphicsguide/use/SHRM-logo_AFF_4C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029200"/>
            <a:ext cx="13970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NHRMA">
            <a:hlinkClick r:id="rId3" tooltip="NHRMA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" y="381000"/>
            <a:ext cx="12176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9123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81A3A-5727-4E32-B135-E3E5A83D71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 descr="NHRMA">
            <a:hlinkClick r:id="rId2" tooltip="NHRMA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2176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http://www.shrm.org/Graphicsguide/use/SHRM-logo_AFF_4C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029200"/>
            <a:ext cx="13970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7058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B621A-6468-4DD1-8252-B92597C736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77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90A59-C89B-4AA0-9BB7-3CB595A29C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685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nhrma.org/Default.aspx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905000"/>
            <a:ext cx="85344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211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1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2211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fld id="{25E63DE0-9EBF-4D78-B54A-417D74A250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2056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2057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10" name="Picture 9" descr="NHRMA">
            <a:hlinkClick r:id="rId13" tooltip="NHRMA"/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2176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http://www.shrm.org/Graphicsguide/use/SHRM-logo_AFF_4C.jp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105400"/>
            <a:ext cx="13970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q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9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ng.com/images/search?q=wa+state+mountains&amp;id=28B1C0125E9DCDB91E01F4F1CFA855B1D5D7DE0A&amp;FORM=IQFRBA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mailto:mangini@msn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acebook.com/pages/Nhrma/301830629870692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hyperlink" Target="http://www.nhrma.org/Default.asp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10" Type="http://schemas.openxmlformats.org/officeDocument/2006/relationships/image" Target="../media/image12.jpeg"/><Relationship Id="rId4" Type="http://schemas.openxmlformats.org/officeDocument/2006/relationships/image" Target="../media/image6.wmf"/><Relationship Id="rId9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Northwest Human Resource Management Association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The NHRMA </a:t>
            </a:r>
            <a:r>
              <a:rPr lang="en-US" dirty="0" smtClean="0"/>
              <a:t>Advantage,</a:t>
            </a:r>
            <a:endParaRPr lang="en-US" dirty="0"/>
          </a:p>
          <a:p>
            <a:r>
              <a:rPr lang="en-US" dirty="0" smtClean="0"/>
              <a:t>Professional Recognition!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833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33400"/>
            <a:ext cx="6629400" cy="1143000"/>
          </a:xfrm>
        </p:spPr>
        <p:txBody>
          <a:bodyPr/>
          <a:lstStyle/>
          <a:p>
            <a:r>
              <a:rPr lang="en-US" dirty="0" smtClean="0"/>
              <a:t>Outstanding Achievement Recognition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534400" cy="3429000"/>
          </a:xfrm>
        </p:spPr>
        <p:txBody>
          <a:bodyPr/>
          <a:lstStyle/>
          <a:p>
            <a:r>
              <a:rPr lang="en-US" sz="3200" dirty="0"/>
              <a:t>Randy Lundberg Northern Lights </a:t>
            </a:r>
            <a:r>
              <a:rPr lang="en-US" sz="3200" dirty="0" smtClean="0"/>
              <a:t>Award </a:t>
            </a:r>
            <a:r>
              <a:rPr lang="en-US" sz="3200" dirty="0" smtClean="0"/>
              <a:t>(Chapter</a:t>
            </a:r>
            <a:r>
              <a:rPr lang="en-US" sz="3200" dirty="0" smtClean="0"/>
              <a:t>)</a:t>
            </a:r>
          </a:p>
          <a:p>
            <a:r>
              <a:rPr lang="en-US" sz="3200" dirty="0"/>
              <a:t>Distinguished Member </a:t>
            </a:r>
            <a:r>
              <a:rPr lang="en-US" sz="3200" dirty="0" smtClean="0"/>
              <a:t>Award</a:t>
            </a:r>
          </a:p>
          <a:p>
            <a:r>
              <a:rPr lang="en-US" sz="3200" dirty="0"/>
              <a:t>Robert W. Denomy </a:t>
            </a:r>
            <a:r>
              <a:rPr lang="en-US" sz="3200" dirty="0" smtClean="0"/>
              <a:t>Award </a:t>
            </a:r>
            <a:r>
              <a:rPr lang="en-US" sz="3200" dirty="0" smtClean="0"/>
              <a:t>(Undergraduate</a:t>
            </a:r>
            <a:r>
              <a:rPr lang="en-US" sz="3200" dirty="0" smtClean="0"/>
              <a:t>)</a:t>
            </a:r>
          </a:p>
          <a:p>
            <a:r>
              <a:rPr lang="en-US" sz="3200" dirty="0"/>
              <a:t>Sharon Koss Graduate Student </a:t>
            </a:r>
            <a:r>
              <a:rPr lang="en-US" sz="3200" dirty="0" smtClean="0"/>
              <a:t>Award</a:t>
            </a:r>
          </a:p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Marilyn Hoppen Grant (Student Chapter)</a:t>
            </a:r>
          </a:p>
        </p:txBody>
      </p:sp>
    </p:spTree>
    <p:extLst>
      <p:ext uri="{BB962C8B-B14F-4D97-AF65-F5344CB8AC3E}">
        <p14:creationId xmlns:p14="http://schemas.microsoft.com/office/powerpoint/2010/main" val="3232756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NHRMA </a:t>
            </a:r>
            <a:r>
              <a:rPr lang="en-US" dirty="0" smtClean="0"/>
              <a:t>Advantage</a:t>
            </a:r>
          </a:p>
          <a:p>
            <a:r>
              <a:rPr lang="en-US" dirty="0" smtClean="0"/>
              <a:t>for Volunteer Leaders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516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33400"/>
            <a:ext cx="6705600" cy="1143000"/>
          </a:xfrm>
        </p:spPr>
        <p:txBody>
          <a:bodyPr/>
          <a:lstStyle/>
          <a:p>
            <a:r>
              <a:rPr lang="en-US" dirty="0"/>
              <a:t>Professional Development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534400" cy="3962400"/>
          </a:xfrm>
        </p:spPr>
        <p:txBody>
          <a:bodyPr/>
          <a:lstStyle/>
          <a:p>
            <a:r>
              <a:rPr lang="en-US" sz="2800" dirty="0" smtClean="0"/>
              <a:t>Leadership </a:t>
            </a:r>
            <a:r>
              <a:rPr lang="en-US" sz="2800" dirty="0"/>
              <a:t>Training </a:t>
            </a:r>
            <a:r>
              <a:rPr lang="en-US" sz="2800" dirty="0" smtClean="0"/>
              <a:t>for Current </a:t>
            </a:r>
            <a:r>
              <a:rPr lang="en-US" sz="2800" dirty="0" smtClean="0"/>
              <a:t>&amp; Future </a:t>
            </a:r>
            <a:r>
              <a:rPr lang="en-US" sz="2800" dirty="0" smtClean="0"/>
              <a:t>Chapter &amp; State Leaders (SHAPE)</a:t>
            </a:r>
            <a:endParaRPr lang="en-US" sz="2800" dirty="0"/>
          </a:p>
          <a:p>
            <a:r>
              <a:rPr lang="en-US" sz="2800" dirty="0">
                <a:solidFill>
                  <a:srgbClr val="7030A0"/>
                </a:solidFill>
              </a:rPr>
              <a:t>NW </a:t>
            </a:r>
            <a:r>
              <a:rPr lang="en-US" sz="2800" dirty="0">
                <a:solidFill>
                  <a:srgbClr val="7030A0"/>
                </a:solidFill>
              </a:rPr>
              <a:t>Student Conference </a:t>
            </a:r>
            <a:r>
              <a:rPr lang="en-US" sz="2800" dirty="0" smtClean="0">
                <a:solidFill>
                  <a:srgbClr val="7030A0"/>
                </a:solidFill>
              </a:rPr>
              <a:t>&amp; </a:t>
            </a:r>
            <a:r>
              <a:rPr lang="en-US" sz="2800" dirty="0">
                <a:solidFill>
                  <a:srgbClr val="7030A0"/>
                </a:solidFill>
              </a:rPr>
              <a:t>Case Study Competition for AK, OR, </a:t>
            </a:r>
            <a:r>
              <a:rPr lang="en-US" sz="2800" dirty="0">
                <a:solidFill>
                  <a:srgbClr val="7030A0"/>
                </a:solidFill>
              </a:rPr>
              <a:t>WA </a:t>
            </a:r>
            <a:endParaRPr lang="en-US" sz="2800" dirty="0" smtClean="0">
              <a:solidFill>
                <a:srgbClr val="7030A0"/>
              </a:solidFill>
            </a:endParaRPr>
          </a:p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Website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Has Free Job Positions, Resume Postings, and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 List of HR Resources</a:t>
            </a:r>
          </a:p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Volunteer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Leadership Opportunities</a:t>
            </a:r>
          </a:p>
          <a:p>
            <a:pPr lv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66625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evel 1"/>
          <p:cNvSpPr/>
          <p:nvPr/>
        </p:nvSpPr>
        <p:spPr bwMode="auto">
          <a:xfrm>
            <a:off x="3545063" y="3374571"/>
            <a:ext cx="1642187" cy="1371600"/>
          </a:xfrm>
          <a:prstGeom prst="bevel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/>
              <a:t>Foundation Director</a:t>
            </a:r>
            <a:endParaRPr lang="en-US" sz="1600" dirty="0"/>
          </a:p>
        </p:txBody>
      </p:sp>
      <p:sp>
        <p:nvSpPr>
          <p:cNvPr id="14" name="Bevel 13"/>
          <p:cNvSpPr/>
          <p:nvPr/>
        </p:nvSpPr>
        <p:spPr bwMode="auto">
          <a:xfrm>
            <a:off x="2015983" y="1833881"/>
            <a:ext cx="1529080" cy="1371600"/>
          </a:xfrm>
          <a:prstGeom prst="bevel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/>
              <a:t>Past</a:t>
            </a:r>
          </a:p>
          <a:p>
            <a:pPr algn="ctr"/>
            <a:r>
              <a:rPr lang="en-US" sz="1600" dirty="0"/>
              <a:t>President</a:t>
            </a:r>
          </a:p>
        </p:txBody>
      </p:sp>
      <p:sp>
        <p:nvSpPr>
          <p:cNvPr id="15" name="Bevel 14"/>
          <p:cNvSpPr/>
          <p:nvPr/>
        </p:nvSpPr>
        <p:spPr bwMode="auto">
          <a:xfrm>
            <a:off x="3707882" y="1837510"/>
            <a:ext cx="1529080" cy="1371600"/>
          </a:xfrm>
          <a:prstGeom prst="bevel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/>
              <a:t>Secretary</a:t>
            </a:r>
          </a:p>
        </p:txBody>
      </p:sp>
      <p:sp>
        <p:nvSpPr>
          <p:cNvPr id="16" name="Bevel 15"/>
          <p:cNvSpPr/>
          <p:nvPr/>
        </p:nvSpPr>
        <p:spPr bwMode="auto">
          <a:xfrm>
            <a:off x="5399132" y="1840620"/>
            <a:ext cx="1529080" cy="1371600"/>
          </a:xfrm>
          <a:prstGeom prst="bevel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/>
              <a:t>Treasurer</a:t>
            </a:r>
          </a:p>
        </p:txBody>
      </p:sp>
      <p:sp>
        <p:nvSpPr>
          <p:cNvPr id="17" name="Bevel 16"/>
          <p:cNvSpPr/>
          <p:nvPr/>
        </p:nvSpPr>
        <p:spPr bwMode="auto">
          <a:xfrm>
            <a:off x="1348740" y="4881880"/>
            <a:ext cx="1529080" cy="1371600"/>
          </a:xfrm>
          <a:prstGeom prst="bevel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/>
              <a:t>AK</a:t>
            </a:r>
          </a:p>
          <a:p>
            <a:pPr algn="ctr"/>
            <a:r>
              <a:rPr lang="en-US" sz="1600" dirty="0"/>
              <a:t>State Council</a:t>
            </a:r>
          </a:p>
          <a:p>
            <a:pPr algn="ctr"/>
            <a:r>
              <a:rPr lang="en-US" sz="1600" dirty="0"/>
              <a:t>Director</a:t>
            </a:r>
          </a:p>
        </p:txBody>
      </p:sp>
      <p:sp>
        <p:nvSpPr>
          <p:cNvPr id="18" name="Bevel 17"/>
          <p:cNvSpPr/>
          <p:nvPr/>
        </p:nvSpPr>
        <p:spPr bwMode="auto">
          <a:xfrm>
            <a:off x="7059930" y="1837510"/>
            <a:ext cx="1805940" cy="1371600"/>
          </a:xfrm>
          <a:prstGeom prst="bevel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/>
              <a:t>Professional Development</a:t>
            </a:r>
          </a:p>
        </p:txBody>
      </p:sp>
      <p:sp>
        <p:nvSpPr>
          <p:cNvPr id="19" name="Bevel 18"/>
          <p:cNvSpPr/>
          <p:nvPr/>
        </p:nvSpPr>
        <p:spPr bwMode="auto">
          <a:xfrm>
            <a:off x="5302587" y="3374571"/>
            <a:ext cx="2092596" cy="1371600"/>
          </a:xfrm>
          <a:prstGeom prst="bevel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/>
              <a:t>Communications </a:t>
            </a:r>
            <a:r>
              <a:rPr lang="en-US" sz="1600" dirty="0"/>
              <a:t>Director</a:t>
            </a:r>
          </a:p>
        </p:txBody>
      </p:sp>
      <p:sp>
        <p:nvSpPr>
          <p:cNvPr id="20" name="Bevel 19"/>
          <p:cNvSpPr/>
          <p:nvPr/>
        </p:nvSpPr>
        <p:spPr bwMode="auto">
          <a:xfrm>
            <a:off x="1746199" y="3374571"/>
            <a:ext cx="1714992" cy="1371600"/>
          </a:xfrm>
          <a:prstGeom prst="bevel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/>
              <a:t>Awards &amp; Recognition Director</a:t>
            </a:r>
          </a:p>
        </p:txBody>
      </p:sp>
      <p:sp>
        <p:nvSpPr>
          <p:cNvPr id="21" name="Bevel 20"/>
          <p:cNvSpPr/>
          <p:nvPr/>
        </p:nvSpPr>
        <p:spPr bwMode="auto">
          <a:xfrm>
            <a:off x="228185" y="3374571"/>
            <a:ext cx="1371600" cy="1371600"/>
          </a:xfrm>
          <a:prstGeom prst="bevel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/>
              <a:t>College Relations</a:t>
            </a:r>
          </a:p>
          <a:p>
            <a:pPr algn="ctr"/>
            <a:r>
              <a:rPr lang="en-US" sz="1600" dirty="0"/>
              <a:t>Director</a:t>
            </a:r>
          </a:p>
        </p:txBody>
      </p:sp>
      <p:sp>
        <p:nvSpPr>
          <p:cNvPr id="22" name="Bevel 21"/>
          <p:cNvSpPr/>
          <p:nvPr/>
        </p:nvSpPr>
        <p:spPr bwMode="auto">
          <a:xfrm>
            <a:off x="3370580" y="4876800"/>
            <a:ext cx="1529080" cy="1371600"/>
          </a:xfrm>
          <a:prstGeom prst="bevel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/>
              <a:t>OR</a:t>
            </a:r>
          </a:p>
          <a:p>
            <a:pPr algn="ctr"/>
            <a:r>
              <a:rPr lang="en-US" sz="1600" dirty="0"/>
              <a:t>State Council</a:t>
            </a:r>
          </a:p>
          <a:p>
            <a:pPr algn="ctr"/>
            <a:r>
              <a:rPr lang="en-US" sz="1600" dirty="0"/>
              <a:t>Director</a:t>
            </a:r>
          </a:p>
        </p:txBody>
      </p:sp>
      <p:sp>
        <p:nvSpPr>
          <p:cNvPr id="23" name="Bevel 22"/>
          <p:cNvSpPr/>
          <p:nvPr/>
        </p:nvSpPr>
        <p:spPr bwMode="auto">
          <a:xfrm>
            <a:off x="6433820" y="289560"/>
            <a:ext cx="1529080" cy="1371600"/>
          </a:xfrm>
          <a:prstGeom prst="bevel">
            <a:avLst/>
          </a:prstGeom>
          <a:solidFill>
            <a:srgbClr val="7030A0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/>
              <a:t>President</a:t>
            </a:r>
            <a:endParaRPr lang="en-US" sz="1600" dirty="0"/>
          </a:p>
        </p:txBody>
      </p:sp>
      <p:sp>
        <p:nvSpPr>
          <p:cNvPr id="24" name="Bevel 23"/>
          <p:cNvSpPr/>
          <p:nvPr/>
        </p:nvSpPr>
        <p:spPr bwMode="auto">
          <a:xfrm>
            <a:off x="5339080" y="4876800"/>
            <a:ext cx="1529080" cy="1371600"/>
          </a:xfrm>
          <a:prstGeom prst="bevel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/>
              <a:t>WA</a:t>
            </a:r>
          </a:p>
          <a:p>
            <a:pPr algn="ctr"/>
            <a:r>
              <a:rPr lang="en-US" sz="1600" dirty="0" smtClean="0"/>
              <a:t>State Council</a:t>
            </a:r>
          </a:p>
          <a:p>
            <a:pPr algn="ctr"/>
            <a:r>
              <a:rPr lang="en-US" sz="1600" dirty="0" smtClean="0"/>
              <a:t>Director</a:t>
            </a:r>
            <a:endParaRPr lang="en-US" sz="1600" dirty="0"/>
          </a:p>
        </p:txBody>
      </p:sp>
      <p:sp>
        <p:nvSpPr>
          <p:cNvPr id="25" name="Bevel 24"/>
          <p:cNvSpPr/>
          <p:nvPr/>
        </p:nvSpPr>
        <p:spPr bwMode="auto">
          <a:xfrm>
            <a:off x="2367280" y="6370320"/>
            <a:ext cx="4486910" cy="386080"/>
          </a:xfrm>
          <a:prstGeom prst="bevel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/>
              <a:t>SHRM Field Service Directors Pacific West</a:t>
            </a:r>
            <a:endParaRPr lang="en-US" sz="1600" dirty="0"/>
          </a:p>
        </p:txBody>
      </p:sp>
      <p:sp>
        <p:nvSpPr>
          <p:cNvPr id="27" name="Rectangle 26"/>
          <p:cNvSpPr/>
          <p:nvPr/>
        </p:nvSpPr>
        <p:spPr>
          <a:xfrm>
            <a:off x="1830070" y="421362"/>
            <a:ext cx="487553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3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NHRMA  </a:t>
            </a:r>
            <a:r>
              <a:rPr lang="en-US" sz="33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Volunteer Board Structure</a:t>
            </a:r>
            <a:endParaRPr lang="en-US" sz="33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6" name="Bevel 25"/>
          <p:cNvSpPr/>
          <p:nvPr/>
        </p:nvSpPr>
        <p:spPr bwMode="auto">
          <a:xfrm>
            <a:off x="300990" y="1837510"/>
            <a:ext cx="1529080" cy="1371600"/>
          </a:xfrm>
          <a:prstGeom prst="bevel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/>
              <a:t>Vice</a:t>
            </a:r>
            <a:endParaRPr lang="en-US" sz="1600" dirty="0"/>
          </a:p>
          <a:p>
            <a:pPr algn="ctr"/>
            <a:r>
              <a:rPr lang="en-US" sz="1600" dirty="0"/>
              <a:t>President</a:t>
            </a:r>
          </a:p>
        </p:txBody>
      </p:sp>
      <p:sp>
        <p:nvSpPr>
          <p:cNvPr id="28" name="Bevel 27"/>
          <p:cNvSpPr/>
          <p:nvPr/>
        </p:nvSpPr>
        <p:spPr bwMode="auto">
          <a:xfrm>
            <a:off x="7540586" y="3374571"/>
            <a:ext cx="1387151" cy="1371600"/>
          </a:xfrm>
          <a:prstGeom prst="bevel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/>
              <a:t>Special Projects </a:t>
            </a:r>
            <a:r>
              <a:rPr lang="en-US" sz="1600" dirty="0"/>
              <a:t>Director</a:t>
            </a:r>
          </a:p>
        </p:txBody>
      </p:sp>
    </p:spTree>
    <p:extLst>
      <p:ext uri="{BB962C8B-B14F-4D97-AF65-F5344CB8AC3E}">
        <p14:creationId xmlns:p14="http://schemas.microsoft.com/office/powerpoint/2010/main" val="3591245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NHRMA </a:t>
            </a:r>
            <a:r>
              <a:rPr lang="en-US" dirty="0" smtClean="0"/>
              <a:t>Advantage</a:t>
            </a:r>
          </a:p>
          <a:p>
            <a:r>
              <a:rPr lang="en-US" dirty="0" smtClean="0"/>
              <a:t>for Student Leaders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418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33400"/>
            <a:ext cx="6705600" cy="1143000"/>
          </a:xfrm>
        </p:spPr>
        <p:txBody>
          <a:bodyPr/>
          <a:lstStyle/>
          <a:p>
            <a:r>
              <a:rPr lang="en-US" dirty="0" smtClean="0"/>
              <a:t>SHRM Student </a:t>
            </a:r>
            <a:r>
              <a:rPr lang="en-US" dirty="0" smtClean="0"/>
              <a:t>Investment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Premiered &amp; Conducts A NW Student Conference and Case Study Competition for AK, OR, WA</a:t>
            </a:r>
          </a:p>
          <a:p>
            <a:pPr lvl="0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Case Study Competition Team Winner  &amp; Advisor Get Expenses and Registration to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he Annual SHRM Conference</a:t>
            </a:r>
          </a:p>
          <a:p>
            <a:pPr lvl="0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Website Promotes Student Chapter Events as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Service</a:t>
            </a:r>
          </a:p>
          <a:p>
            <a:pPr lvl="0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Includes Student News in Quarterly Regional Newsletter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Provides Funding for Student Chapters To Attend Other SHRM Student Events</a:t>
            </a:r>
          </a:p>
          <a:p>
            <a:pPr lvl="0"/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188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33400"/>
            <a:ext cx="6705600" cy="1143000"/>
          </a:xfrm>
        </p:spPr>
        <p:txBody>
          <a:bodyPr/>
          <a:lstStyle/>
          <a:p>
            <a:r>
              <a:rPr lang="en-US" dirty="0" smtClean="0"/>
              <a:t>SHRM New Professional &amp; Student Chapter </a:t>
            </a:r>
            <a:r>
              <a:rPr lang="en-US" dirty="0"/>
              <a:t>Investment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Provides Funding for Newly Formed Professional Chapters in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AK, OR, &amp; WA</a:t>
            </a:r>
          </a:p>
          <a:p>
            <a:pPr>
              <a:buFont typeface="Wingdings" pitchFamily="2" charset="2"/>
              <a:buChar char="q"/>
            </a:pPr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Provides Funding for Newly Formed SHRM Student Chapters in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AK, OR, &amp; WA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84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NHRMA </a:t>
            </a:r>
            <a:r>
              <a:rPr lang="en-US" dirty="0" smtClean="0"/>
              <a:t>Advantage</a:t>
            </a:r>
          </a:p>
          <a:p>
            <a:r>
              <a:rPr lang="en-US" dirty="0" smtClean="0"/>
              <a:t>for SHRM Chapters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36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33400"/>
            <a:ext cx="6705600" cy="1143000"/>
          </a:xfrm>
        </p:spPr>
        <p:txBody>
          <a:bodyPr/>
          <a:lstStyle/>
          <a:p>
            <a:r>
              <a:rPr lang="en-US" dirty="0" smtClean="0"/>
              <a:t>SHRM Chapter </a:t>
            </a:r>
            <a:r>
              <a:rPr lang="en-US" dirty="0"/>
              <a:t>Investment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Rewards Chapters for Achieving SHAPE Excel Awards on </a:t>
            </a:r>
            <a:r>
              <a:rPr lang="en-US" sz="2400" dirty="0"/>
              <a:t>a</a:t>
            </a:r>
            <a:r>
              <a:rPr lang="en-US" sz="2400" dirty="0" smtClean="0"/>
              <a:t>n Annual Bases</a:t>
            </a:r>
          </a:p>
          <a:p>
            <a:pPr lvl="1"/>
            <a:r>
              <a:rPr lang="en-US" sz="2400" dirty="0" smtClean="0"/>
              <a:t>Platinum - $1,250</a:t>
            </a:r>
          </a:p>
          <a:p>
            <a:pPr lvl="1"/>
            <a:r>
              <a:rPr lang="en-US" sz="2400" dirty="0" smtClean="0"/>
              <a:t>Gold - $1,000</a:t>
            </a:r>
          </a:p>
          <a:p>
            <a:pPr lvl="1"/>
            <a:r>
              <a:rPr lang="en-US" sz="2400" dirty="0" smtClean="0"/>
              <a:t>Silver - $750</a:t>
            </a:r>
          </a:p>
          <a:p>
            <a:pPr lvl="1"/>
            <a:r>
              <a:rPr lang="en-US" sz="2400" dirty="0" smtClean="0"/>
              <a:t>Bronze - $500</a:t>
            </a:r>
          </a:p>
          <a:p>
            <a:pPr lvl="0"/>
            <a:r>
              <a:rPr lang="en-US" sz="2400" dirty="0" smtClean="0"/>
              <a:t>Shares 25% of </a:t>
            </a:r>
            <a:r>
              <a:rPr lang="en-US" sz="2400" dirty="0"/>
              <a:t>t</a:t>
            </a:r>
            <a:r>
              <a:rPr lang="en-US" sz="2400" dirty="0" smtClean="0"/>
              <a:t>he NHRMA Conference Revenue with Host SHRM Chapter(s)</a:t>
            </a:r>
          </a:p>
          <a:p>
            <a:pPr lvl="0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Website Promotes Chapter Events as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Service</a:t>
            </a:r>
          </a:p>
          <a:p>
            <a:pPr lvl="0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Includes Chapter News in Quarterly Regional Newsletter</a:t>
            </a:r>
          </a:p>
          <a:p>
            <a:pPr lvl="0"/>
            <a:endParaRPr lang="en-US" sz="2400" dirty="0" smtClean="0"/>
          </a:p>
          <a:p>
            <a:pPr lvl="0"/>
            <a:endParaRPr lang="en-US" sz="2400" dirty="0" smtClean="0"/>
          </a:p>
          <a:p>
            <a:pPr lvl="0"/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310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828800" y="457200"/>
            <a:ext cx="6629400" cy="1143000"/>
          </a:xfrm>
        </p:spPr>
        <p:txBody>
          <a:bodyPr/>
          <a:lstStyle/>
          <a:p>
            <a:pPr algn="ctr" eaLnBrk="1" hangingPunct="1"/>
            <a:r>
              <a:rPr lang="en-US" sz="6000" dirty="0" smtClean="0"/>
              <a:t>NHRMA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43400" y="1752600"/>
            <a:ext cx="4495800" cy="3352800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eaLnBrk="1" hangingPunct="1">
              <a:buNone/>
              <a:defRPr/>
            </a:pPr>
            <a:r>
              <a:rPr lang="en-US" sz="2000" b="1" dirty="0" smtClean="0"/>
              <a:t>Mission: </a:t>
            </a:r>
          </a:p>
          <a:p>
            <a:pPr eaLnBrk="1" hangingPunct="1">
              <a:buNone/>
              <a:defRPr/>
            </a:pPr>
            <a:r>
              <a:rPr lang="en-US" sz="2000" dirty="0" smtClean="0"/>
              <a:t>Provide professional  development </a:t>
            </a:r>
            <a:r>
              <a:rPr lang="en-US" sz="2000" dirty="0"/>
              <a:t>opportunities for HR </a:t>
            </a:r>
            <a:r>
              <a:rPr lang="en-US" sz="2000" dirty="0" smtClean="0"/>
              <a:t>professionals in </a:t>
            </a:r>
            <a:r>
              <a:rPr lang="en-US" sz="2000" dirty="0"/>
              <a:t>the </a:t>
            </a:r>
            <a:r>
              <a:rPr lang="en-US" sz="2000" dirty="0" smtClean="0"/>
              <a:t>Northwest.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0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 dirty="0" smtClean="0"/>
              <a:t>Member Services: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dirty="0" smtClean="0"/>
              <a:t>Provide services to all HR professional and students in good standing with SHRM in the sates of AK, OR, &amp; </a:t>
            </a:r>
            <a:r>
              <a:rPr lang="en-US" sz="2000" dirty="0" smtClean="0"/>
              <a:t>WA</a:t>
            </a:r>
            <a:endParaRPr lang="en-US" sz="2000" dirty="0"/>
          </a:p>
          <a:p>
            <a:pPr marL="0" indent="0" eaLnBrk="1" hangingPunct="1">
              <a:buNone/>
              <a:defRPr/>
            </a:pPr>
            <a:endParaRPr lang="en-US" sz="2000" dirty="0"/>
          </a:p>
        </p:txBody>
      </p:sp>
      <p:sp>
        <p:nvSpPr>
          <p:cNvPr id="20486" name="TextBox 5"/>
          <p:cNvSpPr txBox="1">
            <a:spLocks noChangeArrowheads="1"/>
          </p:cNvSpPr>
          <p:nvPr/>
        </p:nvSpPr>
        <p:spPr bwMode="auto">
          <a:xfrm>
            <a:off x="304800" y="1752600"/>
            <a:ext cx="4038600" cy="374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1939 – NHRMA (PNPMA) was founded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First conference held in Spokane, WA, October 12-13, 1939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1948 – SHRM(ASPA) was founded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1972 – NHRMA became affiliated with SHRM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5221334"/>
            <a:ext cx="1447800" cy="1444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8275" y="5257800"/>
            <a:ext cx="1417799" cy="1417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656" y="5257800"/>
            <a:ext cx="1411287" cy="14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7562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NHRMA </a:t>
            </a:r>
            <a:r>
              <a:rPr lang="en-US" dirty="0" smtClean="0"/>
              <a:t>Advantage</a:t>
            </a:r>
          </a:p>
          <a:p>
            <a:r>
              <a:rPr lang="en-US" dirty="0" smtClean="0"/>
              <a:t>for SHRM State Councils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832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569443"/>
            <a:ext cx="5105400" cy="1143000"/>
          </a:xfrm>
        </p:spPr>
        <p:txBody>
          <a:bodyPr/>
          <a:lstStyle/>
          <a:p>
            <a:r>
              <a:rPr lang="en-US" dirty="0" smtClean="0"/>
              <a:t>SHRM State Council </a:t>
            </a:r>
            <a:r>
              <a:rPr lang="en-US" dirty="0"/>
              <a:t>Investment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534400" cy="3276600"/>
          </a:xfrm>
        </p:spPr>
        <p:txBody>
          <a:bodyPr/>
          <a:lstStyle/>
          <a:p>
            <a:pPr lvl="0"/>
            <a:r>
              <a:rPr lang="en-US" sz="2400" dirty="0" smtClean="0"/>
              <a:t>Provides Financial Support to SHRM State Councils (AK, OR, &amp; WA) with A $1,000 Annual Grant</a:t>
            </a:r>
          </a:p>
          <a:p>
            <a:r>
              <a:rPr lang="en-US" sz="2400" dirty="0" smtClean="0"/>
              <a:t>State Council Directors Sit on </a:t>
            </a:r>
            <a:r>
              <a:rPr lang="en-US" sz="2400" dirty="0"/>
              <a:t>t</a:t>
            </a:r>
            <a:r>
              <a:rPr lang="en-US" sz="2400" dirty="0" smtClean="0"/>
              <a:t>he NHRMA Board to Coordinate &amp; Better Serve the Profession By Pulling Resources, Expertise, &amp; Volunteers, to Work as </a:t>
            </a:r>
            <a:r>
              <a:rPr lang="en-US" sz="2400" dirty="0"/>
              <a:t>a</a:t>
            </a:r>
            <a:r>
              <a:rPr lang="en-US" sz="2400" dirty="0" smtClean="0"/>
              <a:t> Collective Group</a:t>
            </a:r>
          </a:p>
          <a:p>
            <a:pPr lvl="0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Website Promotes State Council’s Events as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Service</a:t>
            </a:r>
          </a:p>
          <a:p>
            <a:pPr lvl="0"/>
            <a:r>
              <a:rPr lang="en-US" sz="2400" dirty="0" smtClean="0"/>
              <a:t>Work With Council and Chapter Leadership to Maintain Goal of 100% SHRM Chapters in AK, OR, &amp; WA</a:t>
            </a:r>
          </a:p>
          <a:p>
            <a:pPr lvl="0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Quarterly Regional Newsletter with State Council &amp; Updates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609600"/>
            <a:ext cx="678180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3613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NHRMA </a:t>
            </a:r>
            <a:r>
              <a:rPr lang="en-US" dirty="0" smtClean="0"/>
              <a:t>Advantage</a:t>
            </a:r>
          </a:p>
          <a:p>
            <a:r>
              <a:rPr lang="en-US" dirty="0" smtClean="0"/>
              <a:t>for SHRM Foundation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832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533400"/>
            <a:ext cx="7010400" cy="1143000"/>
          </a:xfrm>
        </p:spPr>
        <p:txBody>
          <a:bodyPr/>
          <a:lstStyle/>
          <a:p>
            <a:r>
              <a:rPr lang="en-US" dirty="0"/>
              <a:t>SHRM </a:t>
            </a:r>
            <a:r>
              <a:rPr lang="en-US" dirty="0" smtClean="0"/>
              <a:t>Foundation </a:t>
            </a:r>
            <a:r>
              <a:rPr lang="en-US" dirty="0"/>
              <a:t>Investment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$2,000-$4,000</a:t>
            </a:r>
            <a:r>
              <a:rPr lang="en-US" sz="2400" dirty="0"/>
              <a:t>+ to the SHRM Foundation </a:t>
            </a:r>
            <a:r>
              <a:rPr lang="en-US" sz="2400" dirty="0" smtClean="0"/>
              <a:t>Annually</a:t>
            </a:r>
            <a:endParaRPr lang="en-US" sz="2400" dirty="0"/>
          </a:p>
          <a:p>
            <a:r>
              <a:rPr lang="en-US" sz="2400" dirty="0"/>
              <a:t>Silent </a:t>
            </a:r>
            <a:r>
              <a:rPr lang="en-US" sz="2400" dirty="0"/>
              <a:t>A</a:t>
            </a:r>
            <a:r>
              <a:rPr lang="en-US" sz="2400" dirty="0" smtClean="0"/>
              <a:t>uction </a:t>
            </a:r>
            <a:r>
              <a:rPr lang="en-US" sz="2400" dirty="0"/>
              <a:t>at NHRMA </a:t>
            </a:r>
            <a:r>
              <a:rPr lang="en-US" sz="2400" dirty="0" smtClean="0"/>
              <a:t>Conference  </a:t>
            </a:r>
            <a:endParaRPr lang="en-US" sz="2400" dirty="0"/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$100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Matching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G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ift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per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SHRM State Councils &amp; Chapters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dirty="0"/>
              <a:t>Provides a </a:t>
            </a:r>
            <a:r>
              <a:rPr lang="en-US" sz="2400" dirty="0" smtClean="0"/>
              <a:t>Large Item to </a:t>
            </a:r>
            <a:r>
              <a:rPr lang="en-US" sz="2400" dirty="0"/>
              <a:t>b</a:t>
            </a:r>
            <a:r>
              <a:rPr lang="en-US" sz="2400" dirty="0" smtClean="0"/>
              <a:t>e Auctioned off </a:t>
            </a:r>
            <a:r>
              <a:rPr lang="en-US" sz="2400" dirty="0"/>
              <a:t>at a SHRM Conference</a:t>
            </a: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Donation to SHRM Foundation in the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Name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SHRM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Speaker(s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) for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raining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W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orkshops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in the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Amount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of $750</a:t>
            </a:r>
          </a:p>
        </p:txBody>
      </p:sp>
    </p:spTree>
    <p:extLst>
      <p:ext uri="{BB962C8B-B14F-4D97-AF65-F5344CB8AC3E}">
        <p14:creationId xmlns:p14="http://schemas.microsoft.com/office/powerpoint/2010/main" val="1925245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33400"/>
            <a:ext cx="6629400" cy="1143000"/>
          </a:xfrm>
        </p:spPr>
        <p:txBody>
          <a:bodyPr/>
          <a:lstStyle/>
          <a:p>
            <a:r>
              <a:rPr lang="en-US" dirty="0" smtClean="0"/>
              <a:t>Success </a:t>
            </a:r>
            <a:r>
              <a:rPr lang="en-US" dirty="0"/>
              <a:t>C</a:t>
            </a:r>
            <a:r>
              <a:rPr lang="en-US" dirty="0" smtClean="0"/>
              <a:t>omes From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 smtClean="0"/>
              <a:t>Combining Our Passion</a:t>
            </a:r>
          </a:p>
          <a:p>
            <a:pPr>
              <a:buFont typeface="Wingdings" pitchFamily="2" charset="2"/>
              <a:buChar char="Ø"/>
            </a:pPr>
            <a:endParaRPr lang="en-US" b="1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Commitment</a:t>
            </a:r>
          </a:p>
          <a:p>
            <a:pPr>
              <a:buFont typeface="Wingdings" pitchFamily="2" charset="2"/>
              <a:buChar char="Ø"/>
            </a:pPr>
            <a:endParaRPr lang="en-US" b="1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Collaboration of Best Practices</a:t>
            </a:r>
            <a:endParaRPr lang="en-US" b="1" dirty="0"/>
          </a:p>
        </p:txBody>
      </p:sp>
      <p:pic>
        <p:nvPicPr>
          <p:cNvPr id="6" name="Picture 4" descr="C:\Users\Mary Ludden\AppData\Local\Microsoft\Windows\Temporary Internet Files\Content.IE5\41NRKU5L\MC90043694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889758"/>
            <a:ext cx="1744825" cy="1571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Users\Mary Ludden\AppData\Local\Microsoft\Windows\Temporary Internet Files\Content.IE5\Z2DJD8RX\MC9001568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6973364"/>
            <a:ext cx="1600200" cy="140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917" y="2509144"/>
            <a:ext cx="1627025" cy="148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981200"/>
            <a:ext cx="2051589" cy="148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utoShape 6" descr="data:image/jpeg;base64,/9j/4AAQSkZJRgABAQEAYABgAAD/4QAuRXhpZgAATU0AKgAAAAgAAUACAAIAAAAMAAAAGgAAAABraWRwb3J0LmNvbQD/2wBDAAoHBwkHBgoJCAkLCwoMDxkQDw4ODx4WFxIZJCAmJSMgIyIoLTkwKCo2KyIjMkQyNjs9QEBAJjBGS0U+Sjk/QD3/2wBDAQsLCw8NDx0QEB09KSMpPT09PT09PT09PT09PT09PT09PT09PT09PT09PT09PT09PT09PT09PT09PT09PT09PT3/wAARCABsAG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Ps9T+04Qt+9J+6OQPxq7lvU1Ws9It7JxIm4ybdu4n+lXNtexSU1H33qedK3QYS3qablvU1KVpuK0EhhLf3qTLepqTbSFaGMj+b+8aMt6mpNtJtzUgM3N6mkJb1NSbaNtJgR5b1NNJb1NSlabtpAM3N/eNFO20UgL2yjaMVl2l/d3I23MS2tvEMzzM2CBngfj0qX+2RrF9FBpcWI9w3MBzs9fas1i4PYv2TLpWkK1NPttiRMypjn5jVC3vGv7hxbfLbxnBkI+/9PatpVYqy6kJMsFaNtS7eKntbGW6Y7EfaBksFzTlJRV2NRbehXt7Sa7mEVvGXc9h/X0FdDaeCJrm1SV7tIyw+75Z4qzpvkW37pFKqD85iIYsB/ePqfbjFa2nXct7dxSNJEsAJ2AY+Y9AFPRuhJNcNTES+ydUKKtqY8PgJ95+0XyBB3ROf1qeTwBEVJivpM443IDWl4g1O3iZLKVtrSYYndjaM4BPtWdq3iebTrW2htUDSshBkkB2sQMfL681l7ao+pXs4pbHNap4fvtKYmeEtH2lTlf/AK1Zu2u80j+1dLZYdWmS4tHUsZGOSCee/J+lZs8fhzWpzHYzG0uWYhfkIRj7jtmtoYjpIzlR6o5TbRXRN4M1QMQI4SAevmDmitvbQ7mXs5djye/1LUrqQf2hcsWZQgj+9gdt3Yj+Vaem69b+H9NeC2hJvJEPmSkkqG7bRiuU2vCiGVm81jwvUqPX9a6vRPCJubQTXvnRI+HiZX5A9we5ryknfQ6WrEdqdU8UXyxzmVEd/mkwSB613Flodpp0LeRGQxPzszEk1BpN5a2qfZbEKyIPncnkmrD3Alk4GB7Gt6SS16kuxYit1VvNwGUHgVObpoyGjyFIIwOAB7VCJQsJAqmZNzE55rZyvuJabGhcMCpWJyFK4bnGR6VseHbF1+zSTlmEce2HjGASS39K5ZJiZgHz+Faj6xKlukCZQKACSeTzn8Kzkrlxdjpry3tb/Uw0yjdEBskB649qjn0q21C5RnkDKmPJ2A7x65PpWFbasXdY1IRP4sdWz1yas396pvVC5j2KBlePypcrKujp4o7h5DHIFeHOQ7AZ6/d4/nVHUvClhe75YYltrpjkTKucHGOnSsm3lUjKTuDzg5walXxNdJL5cpQr0zt6fWocWth3NqO11GONU+352gDPkDn9aK5pteUMcOOv940UcjC6PCI1iFyN91ICw3blGNp78VqyeJp/sexrq4lAGAr8Z9M46VhG3VFZ2lAUjAwOT+FSQea8e1gTFgblHBx61g/Umxs6VqzXF6kGVtrc8sc8s3qT1rqrjVbKxj/1xIAyoB+99K4WBY0BdpAAPu5OSD6Y/pUxvUgT/R/38jcYdOE9wPWqjJrREtHbWGoPdOGdj5rruEY5Eaep9zVw3EaZy+SPeub0Zvslg7XB33Epyd3VfapvMLgknA6k+tdEE7akNm7Ffwld7MAM4IPWmy6rEo3KC2PesAybRgdM80jMz8jkdquwrs1H1puqKA3YDmootaulm8yZy4PG0msxpAvA5amtLjrwaAudXH4rhXAkWQnHYA4qlceKAGJgi59XP9BXOGVieB+OKZ8zHrS5R8xu/wBtE8nyuaKwtn0/KinYOY5u2hjmfEsjKDwGxwDV1reMP5cczEtgbwf0x3rMErAHHAYc4706N5PMUqxDDpjtXI9jaz3NGe22IPm5OQSvAHpVzTY4hGVOx5T972FQOshhjWNkC4+cOPfr71FCoW5fysFC3VT8uB6etQpdUTbQ3AcDrTt5x1qpHIrL1/M07eK6VK5mWS54zSGQjOBxj86hD/lSgg59TVcwh3A5Jy1MLcnk/jS5z/8AXoaBduSVx6g4pqSBkTOoyOfzpAzEcGk8pQMsc+nNChR/ESfTFVddCR3z/wCTRURAyf3p/wC+aKnnQznFGSB0zVyO3aBPPWRcDg+31qP7UDGUaJCD1IGDTY5JpflXLDGMewrldzody5C/mHewLIo4PQ8fWnsVjB2FFZ8AADkj0qLBhHmnlxnvkAe1WooyyKucZBOSN2O9ZiZajXyolAGO5AHSjIOcUyAsfM3EkD7ueB+FOK4zk9K3pSujKW4ofHQ0/eO/SoeccDA9KcvQdeODWjaJJhIegPFDviMbvurzVN5tt0keOgOc8CmXcz+SrIpyGIwQeazdRbFJXH2l00skm5eCwxjtViSRY0Zm6KOTjpWTCxXcFVgTgnLfy9at3NziJHDkADDZ7/UVmqji7FON2QG7bJ5X/vk0VQKwkn5sfjRT5i+UjHHUVeS9jIAddiIuFC9frUP2dfU1PaWkUkuHyR9ackUxlusu8StuOOVBB49DViKNpTnLKv8AGGODUjgtC7bmBDEcUtvapIOS2QpOQcd6ytclkkRAlVQMtjgk5x9KkafbcGJz94frU8OmwJwobnJJzzVRow97tJIAXIx7ClFtXsTa5MpRnZCfnxnBHaorfLSOCpweBk5xjvR5QW9QAnDrkjNRmFVueM8vz+VW5tkqJHcz4mDuSvy8AjjP+RUDygQ8naQ/G05PTpn0pbyIfaJFycDAFQtCqKuC3NNLTU0SJ4U+cOuNw7BePx96rzO0h2soAXpk1et7ZXt9xZ8k461FdWcYYH5skN39DSjuCKJgcH+D/vqipfs6erfnRVlH/9k=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4046538" y="-476250"/>
            <a:ext cx="93345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529" y="4745517"/>
            <a:ext cx="1457034" cy="1605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5284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NHRMA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  <a:defRPr/>
            </a:pPr>
            <a:r>
              <a:rPr lang="en-US" sz="3200" dirty="0"/>
              <a:t>NHRMA conducts activities in the advancement of the HR profession, recognizes outstanding achievement of HR </a:t>
            </a:r>
            <a:r>
              <a:rPr lang="en-US" sz="3200" dirty="0" smtClean="0"/>
              <a:t>professionals, </a:t>
            </a:r>
            <a:r>
              <a:rPr lang="en-US" sz="3200" dirty="0"/>
              <a:t>and provides support for SHRM, state councils, chapters, students, &amp; </a:t>
            </a:r>
            <a:r>
              <a:rPr lang="en-US" sz="3200" dirty="0" smtClean="0"/>
              <a:t>SHRM </a:t>
            </a:r>
            <a:r>
              <a:rPr lang="en-US" sz="3200" dirty="0" smtClean="0"/>
              <a:t>members</a:t>
            </a:r>
            <a:endParaRPr 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Challenge:</a:t>
            </a:r>
          </a:p>
          <a:p>
            <a:r>
              <a:rPr lang="en-US" dirty="0" smtClean="0"/>
              <a:t>Take Advantage of NHRMA &amp; release the Power of NW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458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   For More Information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05000"/>
            <a:ext cx="8534400" cy="2490152"/>
          </a:xfrm>
        </p:spPr>
        <p:txBody>
          <a:bodyPr/>
          <a:lstStyle/>
          <a:p>
            <a:pPr algn="ctr" eaLnBrk="1" hangingPunct="1">
              <a:buNone/>
            </a:pPr>
            <a:endParaRPr lang="en-US" sz="1200" dirty="0" smtClean="0">
              <a:effectLst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dirty="0" smtClean="0"/>
              <a:t>Ren’ee Mangini, SPHR, GPHR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dirty="0" smtClean="0"/>
              <a:t>NHRMA President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dirty="0" smtClean="0">
                <a:hlinkClick r:id="rId2"/>
              </a:rPr>
              <a:t>mangini@msn.com</a:t>
            </a:r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www.NHRMA.org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>
              <a:solidFill>
                <a:srgbClr val="C000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dirty="0" smtClean="0"/>
          </a:p>
        </p:txBody>
      </p:sp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31406"/>
            <a:ext cx="1648797" cy="1648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ysDot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64" y="4470188"/>
            <a:ext cx="861872" cy="891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7" y="5410200"/>
            <a:ext cx="802479" cy="80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421536" y="4470188"/>
            <a:ext cx="6198464" cy="174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q"/>
              <a:defRPr sz="3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50000"/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5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5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u="sng" dirty="0" smtClean="0">
                <a:hlinkClick r:id="rId6"/>
              </a:rPr>
              <a:t>www.facebook.com/pages/Nhrma/301830629870692</a:t>
            </a:r>
            <a:r>
              <a:rPr lang="en-US" dirty="0" smtClean="0"/>
              <a:t>    </a:t>
            </a:r>
          </a:p>
          <a:p>
            <a:pPr marL="0" indent="0">
              <a:buNone/>
            </a:pPr>
            <a:r>
              <a:rPr lang="en-US" b="1" dirty="0" smtClean="0"/>
              <a:t>NHRMA72</a:t>
            </a:r>
            <a:endParaRPr lang="en-US" dirty="0"/>
          </a:p>
          <a:p>
            <a:pPr marL="0" indent="0">
              <a:buFont typeface="Wingdings" pitchFamily="2" charset="2"/>
              <a:buNone/>
            </a:pPr>
            <a:r>
              <a:rPr lang="en-US" dirty="0" smtClean="0"/>
              <a:t> </a:t>
            </a:r>
            <a:endParaRPr lang="en-US" dirty="0" smtClean="0">
              <a:solidFill>
                <a:srgbClr val="C000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NHRMA 2013 Board of </a:t>
            </a:r>
            <a:r>
              <a:rPr lang="en-US" dirty="0" smtClean="0"/>
              <a:t>Directors Proposed Slate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107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52600" y="381000"/>
            <a:ext cx="6781800" cy="1143000"/>
          </a:xfrm>
        </p:spPr>
        <p:txBody>
          <a:bodyPr/>
          <a:lstStyle/>
          <a:p>
            <a:r>
              <a:rPr lang="en-US" dirty="0" smtClean="0"/>
              <a:t>Elected Members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3581400"/>
          </a:xfrm>
        </p:spPr>
        <p:txBody>
          <a:bodyPr/>
          <a:lstStyle/>
          <a:p>
            <a:r>
              <a:rPr lang="en-US" sz="2400" b="1" dirty="0" smtClean="0"/>
              <a:t>President</a:t>
            </a:r>
            <a:r>
              <a:rPr lang="en-US" sz="2400" dirty="0"/>
              <a:t> </a:t>
            </a:r>
            <a:r>
              <a:rPr lang="en-US" sz="2400" dirty="0" smtClean="0"/>
              <a:t>- Laurie </a:t>
            </a:r>
            <a:r>
              <a:rPr lang="en-US" sz="2400" dirty="0"/>
              <a:t>Roe, SPHR </a:t>
            </a:r>
            <a:endParaRPr lang="en-US" sz="2400" dirty="0" smtClean="0"/>
          </a:p>
          <a:p>
            <a:r>
              <a:rPr lang="en-US" sz="2400" b="1" dirty="0"/>
              <a:t>Vice President </a:t>
            </a:r>
            <a:r>
              <a:rPr lang="en-US" sz="2400" dirty="0"/>
              <a:t> </a:t>
            </a:r>
            <a:r>
              <a:rPr lang="en-US" sz="2400" dirty="0" smtClean="0"/>
              <a:t>- Lisa </a:t>
            </a:r>
            <a:r>
              <a:rPr lang="en-US" sz="2400" dirty="0"/>
              <a:t>Snively</a:t>
            </a:r>
          </a:p>
          <a:p>
            <a:r>
              <a:rPr lang="en-US" sz="2400" b="1" dirty="0" smtClean="0"/>
              <a:t>Past-President</a:t>
            </a:r>
            <a:r>
              <a:rPr lang="en-US" sz="2400" dirty="0"/>
              <a:t> </a:t>
            </a:r>
            <a:r>
              <a:rPr lang="en-US" sz="2400" dirty="0" smtClean="0"/>
              <a:t>- Ren’ee </a:t>
            </a:r>
            <a:r>
              <a:rPr lang="en-US" sz="2400" dirty="0"/>
              <a:t>Mangini, SPHR, </a:t>
            </a:r>
            <a:r>
              <a:rPr lang="en-US" sz="2400" dirty="0" smtClean="0"/>
              <a:t>GPHR</a:t>
            </a:r>
          </a:p>
          <a:p>
            <a:r>
              <a:rPr lang="en-US" sz="2400" b="1" dirty="0" smtClean="0"/>
              <a:t>Secretary - </a:t>
            </a:r>
            <a:r>
              <a:rPr lang="en-US" sz="2400" dirty="0" smtClean="0"/>
              <a:t>Sallie </a:t>
            </a:r>
            <a:r>
              <a:rPr lang="en-US" sz="2400" dirty="0"/>
              <a:t>M. Stuvek, </a:t>
            </a:r>
            <a:r>
              <a:rPr lang="en-US" sz="2400" dirty="0" smtClean="0"/>
              <a:t>SPHR</a:t>
            </a:r>
          </a:p>
          <a:p>
            <a:r>
              <a:rPr lang="en-US" sz="2400" b="1" dirty="0" smtClean="0"/>
              <a:t>Treasurer</a:t>
            </a:r>
            <a:r>
              <a:rPr lang="en-US" sz="2400" dirty="0"/>
              <a:t> </a:t>
            </a:r>
            <a:r>
              <a:rPr lang="en-US" sz="2400" dirty="0" smtClean="0"/>
              <a:t>- Kelly </a:t>
            </a:r>
            <a:r>
              <a:rPr lang="en-US" sz="2400" dirty="0"/>
              <a:t>Cameron, SPHR</a:t>
            </a:r>
          </a:p>
          <a:p>
            <a:r>
              <a:rPr lang="fr-FR" sz="2400" b="1" dirty="0" smtClean="0"/>
              <a:t>Collège </a:t>
            </a:r>
            <a:r>
              <a:rPr lang="fr-FR" sz="2400" b="1" dirty="0"/>
              <a:t>Relations </a:t>
            </a:r>
            <a:r>
              <a:rPr lang="en-US" sz="2400" b="1" dirty="0" smtClean="0"/>
              <a:t>Director - </a:t>
            </a:r>
            <a:r>
              <a:rPr lang="en-US" sz="2400" dirty="0" smtClean="0"/>
              <a:t>Jennifer </a:t>
            </a:r>
            <a:r>
              <a:rPr lang="en-US" sz="2400" dirty="0"/>
              <a:t>Schwope, SPHR, </a:t>
            </a:r>
            <a:r>
              <a:rPr lang="en-US" sz="2400" dirty="0" smtClean="0"/>
              <a:t>GPHR</a:t>
            </a:r>
          </a:p>
          <a:p>
            <a:r>
              <a:rPr lang="en-US" sz="2400" b="1" dirty="0"/>
              <a:t>Awards and Recognition </a:t>
            </a:r>
            <a:r>
              <a:rPr lang="en-US" sz="2400" b="1" dirty="0" smtClean="0"/>
              <a:t>Director - </a:t>
            </a:r>
            <a:r>
              <a:rPr lang="en-US" sz="2400" dirty="0" smtClean="0"/>
              <a:t>Patty </a:t>
            </a:r>
            <a:r>
              <a:rPr lang="en-US" sz="2400" dirty="0"/>
              <a:t>Billingsley, SPHR, </a:t>
            </a:r>
            <a:r>
              <a:rPr lang="en-US" sz="2400" dirty="0" err="1" smtClean="0"/>
              <a:t>CCP</a:t>
            </a:r>
            <a:endParaRPr lang="en-US" sz="2400" dirty="0" smtClean="0"/>
          </a:p>
          <a:p>
            <a:r>
              <a:rPr lang="en-US" sz="2400" b="1" dirty="0"/>
              <a:t>Foundations </a:t>
            </a:r>
            <a:r>
              <a:rPr lang="en-US" sz="2400" b="1" dirty="0" smtClean="0"/>
              <a:t>Director - </a:t>
            </a:r>
            <a:r>
              <a:rPr lang="en-US" sz="2400" dirty="0" smtClean="0"/>
              <a:t>Lisa </a:t>
            </a:r>
            <a:r>
              <a:rPr lang="en-US" sz="2400" dirty="0"/>
              <a:t>Dean, SPHR, GPHR</a:t>
            </a:r>
          </a:p>
          <a:p>
            <a:r>
              <a:rPr lang="en-US" sz="2400" b="1" dirty="0"/>
              <a:t>Communications Director </a:t>
            </a:r>
            <a:r>
              <a:rPr lang="en-US" sz="2400" dirty="0" smtClean="0"/>
              <a:t>- Dayna </a:t>
            </a:r>
            <a:r>
              <a:rPr lang="en-US" sz="2400" dirty="0"/>
              <a:t>Eden, SPHR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44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8"/>
          <p:cNvSpPr txBox="1">
            <a:spLocks noChangeArrowheads="1"/>
          </p:cNvSpPr>
          <p:nvPr/>
        </p:nvSpPr>
        <p:spPr bwMode="auto">
          <a:xfrm>
            <a:off x="3581400" y="3336925"/>
            <a:ext cx="1600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600" b="1" dirty="0">
                <a:solidFill>
                  <a:schemeClr val="bg1"/>
                </a:solidFill>
                <a:cs typeface="Arial" charset="0"/>
              </a:rPr>
              <a:t>Members</a:t>
            </a:r>
          </a:p>
        </p:txBody>
      </p:sp>
      <p:sp>
        <p:nvSpPr>
          <p:cNvPr id="40" name="Rectangle 1"/>
          <p:cNvSpPr txBox="1">
            <a:spLocks/>
          </p:cNvSpPr>
          <p:nvPr/>
        </p:nvSpPr>
        <p:spPr>
          <a:xfrm>
            <a:off x="1776413" y="381000"/>
            <a:ext cx="6096000" cy="1143000"/>
          </a:xfrm>
          <a:prstGeom prst="rect">
            <a:avLst/>
          </a:prstGeo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3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SHRM/NHRMA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3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Structure</a:t>
            </a:r>
            <a:endParaRPr lang="en-US" sz="33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1508" name="Picture 2" descr="NHRMA">
            <a:hlinkClick r:id="rId2" tooltip="NHRMA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8" y="2902420"/>
            <a:ext cx="1676400" cy="157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3" descr="C:\Users\Mary Ludden\AppData\Local\Microsoft\Windows\Temporary Internet Files\Content.IE5\Z2DJD8RX\MC90015688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0" y="3041491"/>
            <a:ext cx="19050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4" descr="C:\Users\Mary Ludden\AppData\Local\Microsoft\Windows\Temporary Internet Files\Content.IE5\41NRKU5L\MC90043694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00" y="1050765"/>
            <a:ext cx="1852613" cy="166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9" descr="C:\Users\Mary Ludden\AppData\Local\Microsoft\Windows\Temporary Internet Files\Content.IE5\Z2DJD8RX\MC900156909[2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9120" y="4672885"/>
            <a:ext cx="1905000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20" name="Rectangle 7"/>
          <p:cNvSpPr>
            <a:spLocks noChangeArrowheads="1"/>
          </p:cNvSpPr>
          <p:nvPr/>
        </p:nvSpPr>
        <p:spPr bwMode="auto">
          <a:xfrm>
            <a:off x="5093569" y="2569136"/>
            <a:ext cx="3669431" cy="1190297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BlackChancery" pitchFamily="2" charset="0"/>
              </a:rPr>
              <a:t>SHRM   AK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BlackChancery" pitchFamily="2" charset="0"/>
            </a:endParaRPr>
          </a:p>
          <a:p>
            <a:pPr algn="ctr"/>
            <a:r>
              <a:rPr lang="en-US" sz="2000" dirty="0">
                <a:latin typeface="BlackChancery" pitchFamily="2" charset="0"/>
              </a:rPr>
              <a:t>4 Chapters</a:t>
            </a:r>
            <a:r>
              <a:rPr lang="en-US" sz="2000" dirty="0" smtClean="0">
                <a:latin typeface="BlackChancery" pitchFamily="2" charset="0"/>
              </a:rPr>
              <a:t>,</a:t>
            </a:r>
          </a:p>
          <a:p>
            <a:pPr algn="ctr"/>
            <a:r>
              <a:rPr lang="en-US" sz="2000" dirty="0" smtClean="0">
                <a:latin typeface="BlackChancery" pitchFamily="2" charset="0"/>
              </a:rPr>
              <a:t> </a:t>
            </a:r>
            <a:r>
              <a:rPr lang="en-US" sz="2000" dirty="0">
                <a:latin typeface="BlackChancery" pitchFamily="2" charset="0"/>
              </a:rPr>
              <a:t>1</a:t>
            </a:r>
            <a:r>
              <a:rPr lang="en-US" sz="2000" dirty="0" smtClean="0">
                <a:latin typeface="BlackChancery" pitchFamily="2" charset="0"/>
              </a:rPr>
              <a:t> </a:t>
            </a:r>
            <a:r>
              <a:rPr lang="en-US" sz="2000" dirty="0">
                <a:latin typeface="BlackChancery" pitchFamily="2" charset="0"/>
              </a:rPr>
              <a:t>Student </a:t>
            </a:r>
            <a:r>
              <a:rPr lang="en-US" sz="2000" dirty="0" smtClean="0">
                <a:latin typeface="BlackChancery" pitchFamily="2" charset="0"/>
              </a:rPr>
              <a:t>Chapter</a:t>
            </a:r>
            <a:endParaRPr lang="en-US" sz="2000" dirty="0">
              <a:latin typeface="BlackChancery" pitchFamily="2" charset="0"/>
            </a:endParaRPr>
          </a:p>
        </p:txBody>
      </p:sp>
      <p:sp>
        <p:nvSpPr>
          <p:cNvPr id="21521" name="Rectangle 26"/>
          <p:cNvSpPr>
            <a:spLocks noChangeArrowheads="1"/>
          </p:cNvSpPr>
          <p:nvPr/>
        </p:nvSpPr>
        <p:spPr bwMode="auto">
          <a:xfrm>
            <a:off x="5093568" y="3812728"/>
            <a:ext cx="3669431" cy="1181166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BlackChancery" pitchFamily="2" charset="0"/>
              </a:rPr>
              <a:t>SHRM   OR</a:t>
            </a:r>
          </a:p>
          <a:p>
            <a:pPr algn="ctr"/>
            <a:r>
              <a:rPr lang="en-US" sz="2000" dirty="0" smtClean="0">
                <a:latin typeface="BlackChancery" pitchFamily="2" charset="0"/>
              </a:rPr>
              <a:t>10 </a:t>
            </a:r>
            <a:r>
              <a:rPr lang="en-US" sz="2000" dirty="0">
                <a:latin typeface="BlackChancery" pitchFamily="2" charset="0"/>
              </a:rPr>
              <a:t>Chapters</a:t>
            </a:r>
            <a:r>
              <a:rPr lang="en-US" sz="2000" dirty="0" smtClean="0">
                <a:latin typeface="BlackChancery" pitchFamily="2" charset="0"/>
              </a:rPr>
              <a:t>,</a:t>
            </a:r>
          </a:p>
          <a:p>
            <a:pPr algn="ctr"/>
            <a:r>
              <a:rPr lang="en-US" sz="2000" dirty="0" smtClean="0">
                <a:latin typeface="BlackChancery" pitchFamily="2" charset="0"/>
              </a:rPr>
              <a:t> </a:t>
            </a:r>
            <a:r>
              <a:rPr lang="en-US" sz="2000" dirty="0">
                <a:latin typeface="BlackChancery" pitchFamily="2" charset="0"/>
              </a:rPr>
              <a:t>3 Student Chapters</a:t>
            </a:r>
          </a:p>
        </p:txBody>
      </p:sp>
      <p:sp>
        <p:nvSpPr>
          <p:cNvPr id="21522" name="Rectangle 27"/>
          <p:cNvSpPr>
            <a:spLocks noChangeArrowheads="1"/>
          </p:cNvSpPr>
          <p:nvPr/>
        </p:nvSpPr>
        <p:spPr bwMode="auto">
          <a:xfrm>
            <a:off x="5093569" y="5083681"/>
            <a:ext cx="3642994" cy="1150689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BlackChancery" pitchFamily="2" charset="0"/>
              </a:rPr>
              <a:t>SHRM   WA</a:t>
            </a:r>
          </a:p>
          <a:p>
            <a:pPr algn="ctr"/>
            <a:r>
              <a:rPr lang="en-US" sz="2000" dirty="0" smtClean="0">
                <a:latin typeface="BlackChancery" pitchFamily="2" charset="0"/>
              </a:rPr>
              <a:t>17 </a:t>
            </a:r>
            <a:r>
              <a:rPr lang="en-US" sz="2000" dirty="0">
                <a:latin typeface="BlackChancery" pitchFamily="2" charset="0"/>
              </a:rPr>
              <a:t>Chapters, </a:t>
            </a:r>
            <a:endParaRPr lang="en-US" sz="2000" dirty="0" smtClean="0">
              <a:latin typeface="BlackChancery" pitchFamily="2" charset="0"/>
            </a:endParaRPr>
          </a:p>
          <a:p>
            <a:pPr algn="ctr"/>
            <a:r>
              <a:rPr lang="en-US" sz="2000" dirty="0" smtClean="0">
                <a:latin typeface="BlackChancery" pitchFamily="2" charset="0"/>
              </a:rPr>
              <a:t>8 </a:t>
            </a:r>
            <a:r>
              <a:rPr lang="en-US" sz="2000" dirty="0">
                <a:latin typeface="BlackChancery" pitchFamily="2" charset="0"/>
              </a:rPr>
              <a:t>Student Chapters</a:t>
            </a:r>
          </a:p>
        </p:txBody>
      </p:sp>
      <p:cxnSp>
        <p:nvCxnSpPr>
          <p:cNvPr id="3" name="Curved Connector 2"/>
          <p:cNvCxnSpPr/>
          <p:nvPr/>
        </p:nvCxnSpPr>
        <p:spPr bwMode="auto">
          <a:xfrm flipV="1">
            <a:off x="-941388" y="6851358"/>
            <a:ext cx="808038" cy="807086"/>
          </a:xfrm>
          <a:prstGeom prst="curvedConnector3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urved Connector 20"/>
          <p:cNvCxnSpPr/>
          <p:nvPr/>
        </p:nvCxnSpPr>
        <p:spPr bwMode="auto">
          <a:xfrm>
            <a:off x="2249488" y="7924800"/>
            <a:ext cx="594360" cy="170180"/>
          </a:xfrm>
          <a:prstGeom prst="curvedConnector3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urved Connector 23"/>
          <p:cNvCxnSpPr/>
          <p:nvPr/>
        </p:nvCxnSpPr>
        <p:spPr bwMode="auto">
          <a:xfrm>
            <a:off x="1411288" y="7031286"/>
            <a:ext cx="692150" cy="690721"/>
          </a:xfrm>
          <a:prstGeom prst="curvedConnector3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1523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1651000"/>
            <a:ext cx="184785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ysDot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24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720" y="2426877"/>
            <a:ext cx="1938337" cy="1229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ysDot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8" descr="http://www.naturalarea.org/09conference/images/WashingtonStateFerries-by-Stephen-J-Brown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71799" y="5068974"/>
            <a:ext cx="1998299" cy="1150689"/>
          </a:xfrm>
          <a:prstGeom prst="rect">
            <a:avLst/>
          </a:prstGeom>
          <a:noFill/>
        </p:spPr>
      </p:pic>
      <p:pic>
        <p:nvPicPr>
          <p:cNvPr id="32" name="Picture 2" descr="http://www.history.com/images/states/images/oregon/oregon-state-main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71799" y="3784736"/>
            <a:ext cx="1933258" cy="1209158"/>
          </a:xfrm>
          <a:prstGeom prst="rect">
            <a:avLst/>
          </a:prstGeom>
          <a:noFill/>
        </p:spPr>
      </p:pic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336291" y="1888118"/>
            <a:ext cx="5260858" cy="432118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BlackChancery" pitchFamily="2" charset="0"/>
              </a:rPr>
              <a:t>SHRM   Pacific West Regional Council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BlackChancery" pitchFamily="2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545489" y="2320236"/>
            <a:ext cx="0" cy="3470964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endCxn id="32" idx="1"/>
          </p:cNvCxnSpPr>
          <p:nvPr/>
        </p:nvCxnSpPr>
        <p:spPr bwMode="auto">
          <a:xfrm>
            <a:off x="2545489" y="4389315"/>
            <a:ext cx="426310" cy="0"/>
          </a:xfrm>
          <a:prstGeom prst="line">
            <a:avLst/>
          </a:prstGeom>
          <a:ln w="28575"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 bwMode="auto">
          <a:xfrm>
            <a:off x="2546668" y="5791200"/>
            <a:ext cx="426310" cy="0"/>
          </a:xfrm>
          <a:prstGeom prst="line">
            <a:avLst/>
          </a:prstGeom>
          <a:ln w="28575"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 bwMode="auto">
          <a:xfrm>
            <a:off x="2546668" y="3088947"/>
            <a:ext cx="426310" cy="0"/>
          </a:xfrm>
          <a:prstGeom prst="line">
            <a:avLst/>
          </a:prstGeom>
          <a:ln w="28575"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 bwMode="auto">
          <a:xfrm>
            <a:off x="2249488" y="4055718"/>
            <a:ext cx="717232" cy="137873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>
            <a:off x="2249488" y="4055719"/>
            <a:ext cx="723490" cy="15239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endCxn id="21524" idx="1"/>
          </p:cNvCxnSpPr>
          <p:nvPr/>
        </p:nvCxnSpPr>
        <p:spPr bwMode="auto">
          <a:xfrm flipV="1">
            <a:off x="2249488" y="3041491"/>
            <a:ext cx="717232" cy="101422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6172200" y="1733166"/>
            <a:ext cx="2008443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/>
              <a:t>1939 F</a:t>
            </a:r>
            <a:r>
              <a:rPr lang="en-US" sz="2800" b="1" dirty="0" smtClean="0"/>
              <a:t>ounded</a:t>
            </a:r>
          </a:p>
        </p:txBody>
      </p:sp>
      <p:sp>
        <p:nvSpPr>
          <p:cNvPr id="7" name="Rectangle 6"/>
          <p:cNvSpPr/>
          <p:nvPr/>
        </p:nvSpPr>
        <p:spPr>
          <a:xfrm>
            <a:off x="430784" y="4779913"/>
            <a:ext cx="1877896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1972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/>
              <a:t>A</a:t>
            </a:r>
            <a:r>
              <a:rPr lang="en-US" sz="2800" b="1" dirty="0" smtClean="0"/>
              <a:t>ffiliated SHRM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27436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33400"/>
            <a:ext cx="6705600" cy="1143000"/>
          </a:xfrm>
        </p:spPr>
        <p:txBody>
          <a:bodyPr/>
          <a:lstStyle/>
          <a:p>
            <a:r>
              <a:rPr lang="en-US" dirty="0" smtClean="0"/>
              <a:t>Non-Elected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05000"/>
            <a:ext cx="9220200" cy="3276600"/>
          </a:xfrm>
        </p:spPr>
        <p:txBody>
          <a:bodyPr/>
          <a:lstStyle/>
          <a:p>
            <a:r>
              <a:rPr lang="en-US" sz="2400" b="1" dirty="0"/>
              <a:t>Alaska State Council </a:t>
            </a:r>
            <a:r>
              <a:rPr lang="en-US" sz="2400" b="1" dirty="0" smtClean="0"/>
              <a:t>Director - </a:t>
            </a:r>
            <a:r>
              <a:rPr lang="en-US" sz="2400" dirty="0"/>
              <a:t>Patty Hickok, SPHR, </a:t>
            </a:r>
            <a:r>
              <a:rPr lang="en-US" sz="2400" dirty="0" smtClean="0"/>
              <a:t>GPHR</a:t>
            </a:r>
            <a:endParaRPr lang="en-US" sz="2400" b="1" dirty="0" smtClean="0"/>
          </a:p>
          <a:p>
            <a:r>
              <a:rPr lang="en-US" sz="2400" b="1" dirty="0"/>
              <a:t>Oregon State Council </a:t>
            </a:r>
            <a:r>
              <a:rPr lang="en-US" sz="2400" b="1" dirty="0" smtClean="0"/>
              <a:t>Director </a:t>
            </a:r>
            <a:r>
              <a:rPr lang="en-US" sz="2400" b="1" dirty="0"/>
              <a:t>-</a:t>
            </a:r>
            <a:r>
              <a:rPr lang="en-US" sz="2400" b="1" dirty="0" smtClean="0"/>
              <a:t> </a:t>
            </a:r>
            <a:r>
              <a:rPr lang="en-US" sz="2400" dirty="0" smtClean="0"/>
              <a:t>Kathy Sharp, PHR</a:t>
            </a:r>
            <a:endParaRPr lang="en-US" sz="2400" dirty="0"/>
          </a:p>
          <a:p>
            <a:r>
              <a:rPr lang="en-US" sz="2400" b="1" dirty="0"/>
              <a:t>Washington State Council </a:t>
            </a:r>
            <a:r>
              <a:rPr lang="en-US" sz="2400" b="1" dirty="0" smtClean="0"/>
              <a:t>Director</a:t>
            </a:r>
            <a:r>
              <a:rPr lang="en-US" sz="2400" b="1" dirty="0"/>
              <a:t> </a:t>
            </a:r>
            <a:r>
              <a:rPr lang="en-US" sz="2400" b="1" dirty="0" smtClean="0"/>
              <a:t>-</a:t>
            </a:r>
            <a:r>
              <a:rPr lang="en-US" sz="2400" dirty="0"/>
              <a:t> Anne </a:t>
            </a:r>
            <a:r>
              <a:rPr lang="en-US" sz="2400" dirty="0" smtClean="0"/>
              <a:t>Raffetto, SPHR</a:t>
            </a:r>
            <a:endParaRPr lang="en-US" sz="2400" dirty="0"/>
          </a:p>
          <a:p>
            <a:endParaRPr lang="en-US" sz="2400" dirty="0"/>
          </a:p>
          <a:p>
            <a:r>
              <a:rPr lang="en-US" sz="2400" b="1" dirty="0" smtClean="0"/>
              <a:t>SHRM Staff - </a:t>
            </a:r>
            <a:r>
              <a:rPr lang="en-US" sz="2400" dirty="0"/>
              <a:t>Karen Verrico, </a:t>
            </a:r>
            <a:r>
              <a:rPr lang="en-US" sz="2400" dirty="0" smtClean="0"/>
              <a:t>CAE &amp;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     </a:t>
            </a:r>
            <a:r>
              <a:rPr lang="en-US" sz="2400" dirty="0"/>
              <a:t>Dianna Gould, </a:t>
            </a:r>
            <a:r>
              <a:rPr lang="en-US" sz="2400" dirty="0" smtClean="0"/>
              <a:t>SPHR, CAE</a:t>
            </a:r>
            <a:endParaRPr lang="en-US" sz="2400" dirty="0"/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38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Treasure Report</a:t>
            </a:r>
          </a:p>
          <a:p>
            <a:r>
              <a:rPr lang="en-US" dirty="0"/>
              <a:t>Kelly Cameron, SPHR</a:t>
            </a:r>
          </a:p>
        </p:txBody>
      </p:sp>
    </p:spTree>
    <p:extLst>
      <p:ext uri="{BB962C8B-B14F-4D97-AF65-F5344CB8AC3E}">
        <p14:creationId xmlns:p14="http://schemas.microsoft.com/office/powerpoint/2010/main" val="710793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NHRMA </a:t>
            </a:r>
            <a:r>
              <a:rPr lang="en-US" dirty="0" smtClean="0"/>
              <a:t>Advantage!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273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33400"/>
            <a:ext cx="6781800" cy="1143000"/>
          </a:xfrm>
        </p:spPr>
        <p:txBody>
          <a:bodyPr/>
          <a:lstStyle/>
          <a:p>
            <a:r>
              <a:rPr lang="en-US" dirty="0" smtClean="0"/>
              <a:t>NHRMA Power for </a:t>
            </a:r>
            <a:r>
              <a:rPr lang="en-US" dirty="0"/>
              <a:t>O</a:t>
            </a:r>
            <a:r>
              <a:rPr lang="en-US" dirty="0" smtClean="0"/>
              <a:t>ur </a:t>
            </a:r>
            <a:br>
              <a:rPr lang="en-US" dirty="0" smtClean="0"/>
            </a:br>
            <a:r>
              <a:rPr lang="en-US" dirty="0" smtClean="0"/>
              <a:t>Profession </a:t>
            </a:r>
            <a:r>
              <a:rPr lang="en-US" dirty="0" smtClean="0"/>
              <a:t>Our Three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839200" cy="3352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endParaRPr lang="en-US" sz="2400" b="1" dirty="0" smtClean="0"/>
          </a:p>
          <a:p>
            <a:pPr>
              <a:buFont typeface="Wingdings" pitchFamily="2" charset="2"/>
              <a:buChar char="v"/>
            </a:pPr>
            <a:r>
              <a:rPr lang="en-US" sz="3600" b="1" dirty="0" smtClean="0"/>
              <a:t>Unleash </a:t>
            </a:r>
            <a:r>
              <a:rPr lang="en-US" sz="3600" b="1" dirty="0" smtClean="0"/>
              <a:t>HR Professionals Potential</a:t>
            </a:r>
          </a:p>
          <a:p>
            <a:pPr>
              <a:buFont typeface="Wingdings" pitchFamily="2" charset="2"/>
              <a:buChar char="v"/>
            </a:pPr>
            <a:endParaRPr lang="en-US" sz="2400" b="1" dirty="0" smtClean="0"/>
          </a:p>
          <a:p>
            <a:pPr>
              <a:buFont typeface="Wingdings" pitchFamily="2" charset="2"/>
              <a:buChar char="v"/>
            </a:pPr>
            <a:r>
              <a:rPr lang="en-US" sz="3600" b="1" dirty="0" smtClean="0"/>
              <a:t>Elevate </a:t>
            </a:r>
            <a:r>
              <a:rPr lang="en-US" sz="3600" b="1" dirty="0" smtClean="0"/>
              <a:t>&amp; </a:t>
            </a:r>
            <a:r>
              <a:rPr lang="en-US" sz="3600" b="1" dirty="0" smtClean="0"/>
              <a:t>Advance our Profession</a:t>
            </a:r>
            <a:endParaRPr lang="en-US" sz="3600" b="1" dirty="0" smtClean="0"/>
          </a:p>
          <a:p>
            <a:pPr>
              <a:buFont typeface="Wingdings" pitchFamily="2" charset="2"/>
              <a:buChar char="v"/>
            </a:pPr>
            <a:endParaRPr lang="en-US" sz="2400" b="1" dirty="0" smtClean="0"/>
          </a:p>
          <a:p>
            <a:pPr>
              <a:buFont typeface="Wingdings" pitchFamily="2" charset="2"/>
              <a:buChar char="v"/>
            </a:pPr>
            <a:r>
              <a:rPr lang="en-US" sz="3600" b="1" dirty="0" smtClean="0"/>
              <a:t>Create </a:t>
            </a:r>
            <a:r>
              <a:rPr lang="en-US" sz="3600" b="1" dirty="0" smtClean="0"/>
              <a:t>Successful HR Professionals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76500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The NHRMA </a:t>
            </a:r>
            <a:r>
              <a:rPr lang="en-US" dirty="0" smtClean="0"/>
              <a:t>Advantage,</a:t>
            </a:r>
            <a:endParaRPr lang="en-US" dirty="0"/>
          </a:p>
          <a:p>
            <a:r>
              <a:rPr lang="en-US" dirty="0" smtClean="0"/>
              <a:t>Professional Development!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807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533400"/>
            <a:ext cx="6400800" cy="1143000"/>
          </a:xfrm>
        </p:spPr>
        <p:txBody>
          <a:bodyPr/>
          <a:lstStyle/>
          <a:p>
            <a:r>
              <a:rPr lang="en-US" b="1" dirty="0" smtClean="0"/>
              <a:t>The Foundations</a:t>
            </a:r>
            <a:r>
              <a:rPr lang="en-US" dirty="0" smtClean="0"/>
              <a:t>/</a:t>
            </a:r>
            <a:br>
              <a:rPr lang="en-US" dirty="0" smtClean="0"/>
            </a:br>
            <a:r>
              <a:rPr lang="en-US" b="1" dirty="0" smtClean="0"/>
              <a:t>HR Academy Seminar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534400" cy="4191000"/>
          </a:xfrm>
        </p:spPr>
        <p:txBody>
          <a:bodyPr/>
          <a:lstStyle/>
          <a:p>
            <a:r>
              <a:rPr lang="en-US" sz="2800" dirty="0" smtClean="0"/>
              <a:t>Three-day Event</a:t>
            </a:r>
          </a:p>
          <a:p>
            <a:r>
              <a:rPr lang="en-US" sz="2800" dirty="0" smtClean="0"/>
              <a:t>P</a:t>
            </a:r>
            <a:r>
              <a:rPr lang="en-US" sz="2800" dirty="0" smtClean="0"/>
              <a:t>ractical Knowledge of Several HR Subjects and </a:t>
            </a:r>
            <a:r>
              <a:rPr lang="en-US" sz="2800" dirty="0"/>
              <a:t>t</a:t>
            </a:r>
            <a:r>
              <a:rPr lang="en-US" sz="2800" dirty="0" smtClean="0"/>
              <a:t>he Latest Trends</a:t>
            </a:r>
          </a:p>
          <a:p>
            <a:r>
              <a:rPr lang="en-US" sz="2800" dirty="0" smtClean="0"/>
              <a:t>19.5 HRCI General Credits</a:t>
            </a:r>
          </a:p>
          <a:p>
            <a:endParaRPr lang="en-US" sz="2800" dirty="0"/>
          </a:p>
          <a:p>
            <a:r>
              <a:rPr lang="en-US" sz="2800" b="1" dirty="0" smtClean="0"/>
              <a:t>Portland, OR- Spring</a:t>
            </a:r>
            <a:endParaRPr lang="en-US" sz="2800" dirty="0"/>
          </a:p>
          <a:p>
            <a:r>
              <a:rPr lang="en-US" sz="2800" b="1" dirty="0" smtClean="0"/>
              <a:t>Seattle</a:t>
            </a:r>
            <a:r>
              <a:rPr lang="en-US" sz="2800" b="1" dirty="0"/>
              <a:t>, </a:t>
            </a:r>
            <a:r>
              <a:rPr lang="en-US" sz="2800" b="1" dirty="0" smtClean="0"/>
              <a:t>WA - </a:t>
            </a:r>
            <a:r>
              <a:rPr lang="en-US" sz="2800" b="1" dirty="0"/>
              <a:t>Fall</a:t>
            </a:r>
          </a:p>
          <a:p>
            <a:r>
              <a:rPr lang="en-US" sz="2800" b="1" dirty="0" smtClean="0"/>
              <a:t>Anchorage, AK - Bi-yearly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 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10075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33400"/>
            <a:ext cx="6629400" cy="1143000"/>
          </a:xfrm>
        </p:spPr>
        <p:txBody>
          <a:bodyPr/>
          <a:lstStyle/>
          <a:p>
            <a:r>
              <a:rPr lang="en-US" b="1" dirty="0"/>
              <a:t>History of Conference Hosts </a:t>
            </a:r>
            <a:r>
              <a:rPr lang="en-US" b="1" dirty="0" smtClean="0"/>
              <a:t>Chapters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686800" cy="5181600"/>
          </a:xfrm>
        </p:spPr>
        <p:txBody>
          <a:bodyPr/>
          <a:lstStyle/>
          <a:p>
            <a:r>
              <a:rPr lang="en-US" sz="2000" dirty="0" smtClean="0"/>
              <a:t>2011  Snohomish – </a:t>
            </a:r>
            <a:r>
              <a:rPr lang="en-US" sz="2000" dirty="0"/>
              <a:t>Bellevue, </a:t>
            </a:r>
            <a:r>
              <a:rPr lang="en-US" sz="2000" dirty="0" smtClean="0"/>
              <a:t>WA</a:t>
            </a:r>
            <a:endParaRPr lang="en-US" sz="2000" dirty="0"/>
          </a:p>
          <a:p>
            <a:r>
              <a:rPr lang="en-US" sz="2000" dirty="0" smtClean="0"/>
              <a:t>2010   Lane </a:t>
            </a:r>
            <a:r>
              <a:rPr lang="en-US" sz="2000" dirty="0"/>
              <a:t>County </a:t>
            </a:r>
            <a:r>
              <a:rPr lang="en-US" sz="2000" dirty="0" smtClean="0"/>
              <a:t> – </a:t>
            </a:r>
            <a:r>
              <a:rPr lang="en-US" sz="2000" dirty="0" err="1" smtClean="0"/>
              <a:t>Sunriver</a:t>
            </a:r>
            <a:r>
              <a:rPr lang="en-US" sz="2000" dirty="0"/>
              <a:t>, </a:t>
            </a:r>
            <a:r>
              <a:rPr lang="en-US" sz="2000" dirty="0" smtClean="0"/>
              <a:t>OR</a:t>
            </a:r>
            <a:endParaRPr lang="en-US" sz="2000" dirty="0"/>
          </a:p>
          <a:p>
            <a:r>
              <a:rPr lang="en-US" sz="2000" dirty="0" smtClean="0"/>
              <a:t>2009   PHRMA –Portland</a:t>
            </a:r>
            <a:r>
              <a:rPr lang="en-US" sz="2000" dirty="0"/>
              <a:t>, </a:t>
            </a:r>
            <a:r>
              <a:rPr lang="en-US" sz="2000" dirty="0" smtClean="0"/>
              <a:t>OR</a:t>
            </a:r>
            <a:endParaRPr lang="en-US" sz="2000" dirty="0"/>
          </a:p>
          <a:p>
            <a:r>
              <a:rPr lang="en-US" sz="2000" dirty="0"/>
              <a:t>2008	</a:t>
            </a:r>
            <a:r>
              <a:rPr lang="en-US" sz="2000" dirty="0" smtClean="0"/>
              <a:t>   Apple </a:t>
            </a:r>
            <a:r>
              <a:rPr lang="en-US" sz="2000" dirty="0"/>
              <a:t>Valley, Columbia Basin &amp; Yakima </a:t>
            </a:r>
            <a:r>
              <a:rPr lang="en-US" sz="2000" dirty="0" smtClean="0"/>
              <a:t> – Kennewick WA</a:t>
            </a:r>
            <a:endParaRPr lang="en-US" sz="2000" dirty="0"/>
          </a:p>
          <a:p>
            <a:r>
              <a:rPr lang="en-US" sz="2000" dirty="0" smtClean="0"/>
              <a:t>2007   Lake </a:t>
            </a:r>
            <a:r>
              <a:rPr lang="en-US" sz="2000" dirty="0"/>
              <a:t>Washington </a:t>
            </a:r>
            <a:r>
              <a:rPr lang="en-US" sz="2000" dirty="0" err="1"/>
              <a:t>HRA</a:t>
            </a:r>
            <a:r>
              <a:rPr lang="en-US" sz="2000" dirty="0"/>
              <a:t> </a:t>
            </a:r>
            <a:r>
              <a:rPr lang="en-US" sz="2000" dirty="0" smtClean="0"/>
              <a:t>– </a:t>
            </a:r>
            <a:r>
              <a:rPr lang="en-US" sz="2000" dirty="0"/>
              <a:t>Bellevue </a:t>
            </a:r>
            <a:r>
              <a:rPr lang="en-US" sz="2000" dirty="0" smtClean="0"/>
              <a:t>WA</a:t>
            </a:r>
            <a:endParaRPr lang="en-US" sz="2000" dirty="0"/>
          </a:p>
          <a:p>
            <a:r>
              <a:rPr lang="en-US" sz="2000" dirty="0"/>
              <a:t>2006	</a:t>
            </a:r>
            <a:r>
              <a:rPr lang="en-US" sz="2000" dirty="0" smtClean="0"/>
              <a:t>   Spokane Chapter – Spokane</a:t>
            </a:r>
            <a:r>
              <a:rPr lang="en-US" sz="2000" dirty="0"/>
              <a:t>, </a:t>
            </a:r>
            <a:r>
              <a:rPr lang="en-US" sz="2000" dirty="0" smtClean="0"/>
              <a:t>WA</a:t>
            </a:r>
            <a:endParaRPr lang="en-US" sz="2000" dirty="0"/>
          </a:p>
          <a:p>
            <a:r>
              <a:rPr lang="en-US" sz="2000" dirty="0"/>
              <a:t>2005	</a:t>
            </a:r>
            <a:r>
              <a:rPr lang="en-US" sz="2000" dirty="0" smtClean="0"/>
              <a:t>   Salem </a:t>
            </a:r>
            <a:r>
              <a:rPr lang="en-US" sz="2000" dirty="0"/>
              <a:t>Chapter </a:t>
            </a:r>
            <a:r>
              <a:rPr lang="en-US" sz="2000" dirty="0" smtClean="0"/>
              <a:t>– </a:t>
            </a:r>
            <a:r>
              <a:rPr lang="en-US" sz="2000" dirty="0" err="1"/>
              <a:t>Sunriver</a:t>
            </a:r>
            <a:r>
              <a:rPr lang="en-US" sz="2000" dirty="0"/>
              <a:t>, </a:t>
            </a:r>
            <a:r>
              <a:rPr lang="en-US" sz="2000" dirty="0" smtClean="0"/>
              <a:t>OR</a:t>
            </a:r>
            <a:endParaRPr lang="en-US" sz="2000" dirty="0"/>
          </a:p>
          <a:p>
            <a:r>
              <a:rPr lang="en-US" sz="2000" dirty="0" smtClean="0"/>
              <a:t>2004   Mt</a:t>
            </a:r>
            <a:r>
              <a:rPr lang="en-US" sz="2000" dirty="0"/>
              <a:t>. Baker </a:t>
            </a:r>
            <a:r>
              <a:rPr lang="en-US" sz="2000" dirty="0" smtClean="0"/>
              <a:t>– </a:t>
            </a:r>
            <a:r>
              <a:rPr lang="en-US" sz="2000" dirty="0"/>
              <a:t>Blaine, </a:t>
            </a:r>
            <a:r>
              <a:rPr lang="en-US" sz="2000" dirty="0" smtClean="0"/>
              <a:t>WA</a:t>
            </a:r>
            <a:endParaRPr lang="en-US" sz="2000" dirty="0"/>
          </a:p>
          <a:p>
            <a:r>
              <a:rPr lang="en-US" sz="2000" dirty="0" smtClean="0"/>
              <a:t>2003   PHRMA – </a:t>
            </a:r>
            <a:r>
              <a:rPr lang="en-US" sz="2000" dirty="0"/>
              <a:t>Portland, </a:t>
            </a:r>
            <a:r>
              <a:rPr lang="en-US" sz="2000" dirty="0" smtClean="0"/>
              <a:t>OR</a:t>
            </a:r>
            <a:endParaRPr lang="en-US" sz="2000" dirty="0"/>
          </a:p>
          <a:p>
            <a:r>
              <a:rPr lang="en-US" sz="2000" dirty="0"/>
              <a:t>2002	</a:t>
            </a:r>
            <a:r>
              <a:rPr lang="en-US" sz="2000" dirty="0" smtClean="0"/>
              <a:t>   South </a:t>
            </a:r>
            <a:r>
              <a:rPr lang="en-US" sz="2000" dirty="0"/>
              <a:t>Puget Sound </a:t>
            </a:r>
            <a:r>
              <a:rPr lang="en-US" sz="2000" dirty="0" smtClean="0"/>
              <a:t>Chapter –Tacoma</a:t>
            </a:r>
            <a:r>
              <a:rPr lang="en-US" sz="2000" dirty="0"/>
              <a:t>, </a:t>
            </a:r>
            <a:r>
              <a:rPr lang="en-US" sz="2000" dirty="0" smtClean="0"/>
              <a:t>WA</a:t>
            </a:r>
            <a:endParaRPr lang="en-US" sz="2000" dirty="0"/>
          </a:p>
          <a:p>
            <a:r>
              <a:rPr lang="en-US" sz="2000" dirty="0" smtClean="0"/>
              <a:t>2001   Spokane </a:t>
            </a:r>
            <a:r>
              <a:rPr lang="en-US" sz="2000" dirty="0"/>
              <a:t>Chapter </a:t>
            </a:r>
            <a:r>
              <a:rPr lang="en-US" sz="2000" dirty="0" smtClean="0"/>
              <a:t>– </a:t>
            </a:r>
            <a:r>
              <a:rPr lang="en-US" sz="2000" dirty="0"/>
              <a:t>Spokane, WA</a:t>
            </a:r>
          </a:p>
          <a:p>
            <a:r>
              <a:rPr lang="en-US" sz="2000" dirty="0" smtClean="0"/>
              <a:t>2000   PHRMA – </a:t>
            </a:r>
            <a:r>
              <a:rPr lang="en-US" sz="2000" dirty="0"/>
              <a:t>Seaside, OR</a:t>
            </a:r>
          </a:p>
          <a:p>
            <a:r>
              <a:rPr lang="en-US" sz="2000" dirty="0" smtClean="0"/>
              <a:t>1999   Greater </a:t>
            </a:r>
            <a:r>
              <a:rPr lang="en-US" sz="2000" dirty="0"/>
              <a:t>Victoria </a:t>
            </a:r>
            <a:r>
              <a:rPr lang="en-US" sz="2000" dirty="0" err="1"/>
              <a:t>HRMA</a:t>
            </a:r>
            <a:r>
              <a:rPr lang="en-US" sz="2000" dirty="0"/>
              <a:t> </a:t>
            </a:r>
            <a:r>
              <a:rPr lang="en-US" sz="2000" dirty="0" smtClean="0"/>
              <a:t>– </a:t>
            </a:r>
            <a:r>
              <a:rPr lang="en-US" sz="2000" dirty="0"/>
              <a:t>Victoria, BC</a:t>
            </a:r>
          </a:p>
          <a:p>
            <a:r>
              <a:rPr lang="en-US" sz="2000" dirty="0" smtClean="0"/>
              <a:t>1998   Anchorage </a:t>
            </a:r>
            <a:r>
              <a:rPr lang="en-US" sz="2000" dirty="0"/>
              <a:t>SHRM </a:t>
            </a:r>
            <a:r>
              <a:rPr lang="en-US" sz="2000" dirty="0" smtClean="0"/>
              <a:t>– </a:t>
            </a:r>
            <a:r>
              <a:rPr lang="en-US" sz="2000" dirty="0"/>
              <a:t>Anchorage, AK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280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828800" y="533400"/>
            <a:ext cx="6629400" cy="1143000"/>
          </a:xfrm>
        </p:spPr>
        <p:txBody>
          <a:bodyPr/>
          <a:lstStyle/>
          <a:p>
            <a:r>
              <a:rPr lang="en-US" dirty="0" smtClean="0"/>
              <a:t>Upcoming </a:t>
            </a:r>
            <a:r>
              <a:rPr lang="en-US" b="1" dirty="0" smtClean="0"/>
              <a:t>Annual </a:t>
            </a:r>
            <a:r>
              <a:rPr lang="en-US" b="1" dirty="0"/>
              <a:t>Conference &amp; Tradeshow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304800" y="1905000"/>
            <a:ext cx="8534400" cy="4419600"/>
          </a:xfrm>
        </p:spPr>
        <p:txBody>
          <a:bodyPr/>
          <a:lstStyle/>
          <a:p>
            <a:r>
              <a:rPr lang="en-US" sz="2000" b="1" dirty="0"/>
              <a:t>75th Annual Conference &amp; </a:t>
            </a:r>
            <a:r>
              <a:rPr lang="en-US" sz="2000" b="1" dirty="0" smtClean="0"/>
              <a:t>Tradeshow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South Pudget Sound Chapter </a:t>
            </a:r>
          </a:p>
          <a:p>
            <a:pPr marL="400050" lvl="1" indent="0">
              <a:buNone/>
            </a:pPr>
            <a:r>
              <a:rPr lang="en-US" sz="2000" dirty="0">
                <a:ea typeface="+mn-ea"/>
                <a:cs typeface="+mn-cs"/>
              </a:rPr>
              <a:t>October </a:t>
            </a:r>
            <a:r>
              <a:rPr lang="en-US" sz="2000" dirty="0">
                <a:ea typeface="+mn-ea"/>
                <a:cs typeface="+mn-cs"/>
              </a:rPr>
              <a:t>9 –11, 2013</a:t>
            </a:r>
            <a:br>
              <a:rPr lang="en-US" sz="2000" dirty="0">
                <a:ea typeface="+mn-ea"/>
                <a:cs typeface="+mn-cs"/>
              </a:rPr>
            </a:br>
            <a:r>
              <a:rPr lang="en-US" sz="2000" dirty="0">
                <a:ea typeface="+mn-ea"/>
                <a:cs typeface="+mn-cs"/>
              </a:rPr>
              <a:t>Greater Tacoma Convention &amp; Trade Center, Tacoma, WA</a:t>
            </a:r>
          </a:p>
          <a:p>
            <a:pPr marL="0" indent="0">
              <a:buNone/>
            </a:pPr>
            <a:r>
              <a:rPr lang="en-US" sz="2000" dirty="0"/>
              <a:t> </a:t>
            </a:r>
          </a:p>
          <a:p>
            <a:r>
              <a:rPr lang="en-US" sz="2000" b="1" dirty="0"/>
              <a:t>76th Annual Conference &amp; Tradeshow</a:t>
            </a:r>
            <a:endParaRPr lang="en-US" sz="2000" dirty="0"/>
          </a:p>
          <a:p>
            <a:pPr marL="400050" lvl="1" indent="0">
              <a:buNone/>
            </a:pPr>
            <a:r>
              <a:rPr lang="en-US" sz="2000" dirty="0" smtClean="0"/>
              <a:t>INSHRM Chapter</a:t>
            </a:r>
          </a:p>
          <a:p>
            <a:pPr marL="400050" lvl="1" indent="0">
              <a:buNone/>
            </a:pPr>
            <a:r>
              <a:rPr lang="en-US" sz="2000" dirty="0" smtClean="0"/>
              <a:t>Fall 2014, Spokane</a:t>
            </a:r>
            <a:r>
              <a:rPr lang="en-US" sz="2000" dirty="0"/>
              <a:t>, WA</a:t>
            </a:r>
          </a:p>
          <a:p>
            <a:pPr marL="0" indent="0">
              <a:buNone/>
            </a:pPr>
            <a:r>
              <a:rPr lang="en-US" sz="2000" b="1" dirty="0"/>
              <a:t> </a:t>
            </a:r>
            <a:endParaRPr lang="en-US" sz="2000" dirty="0"/>
          </a:p>
          <a:p>
            <a:r>
              <a:rPr lang="en-US" sz="2000" b="1" dirty="0"/>
              <a:t>77th Annual Conference &amp; Tradeshow</a:t>
            </a:r>
            <a:endParaRPr lang="en-US" sz="2000" dirty="0"/>
          </a:p>
          <a:p>
            <a:pPr marL="400050" lvl="1" indent="0">
              <a:buNone/>
            </a:pPr>
            <a:r>
              <a:rPr lang="en-US" sz="2000" dirty="0" smtClean="0"/>
              <a:t>PHRMA Chapter</a:t>
            </a:r>
          </a:p>
          <a:p>
            <a:pPr marL="400050" lvl="1" indent="0">
              <a:buNone/>
            </a:pPr>
            <a:r>
              <a:rPr lang="en-US" sz="2000" dirty="0" smtClean="0"/>
              <a:t>Fall</a:t>
            </a:r>
            <a:r>
              <a:rPr lang="en-US" sz="2000" dirty="0" smtClean="0"/>
              <a:t> 2015 Portland</a:t>
            </a:r>
            <a:r>
              <a:rPr lang="en-US" sz="2000" dirty="0"/>
              <a:t>, OR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208" y="1752600"/>
            <a:ext cx="2153392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581400"/>
            <a:ext cx="170497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154" y="5181600"/>
            <a:ext cx="118110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8933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io">
  <a:themeElements>
    <a:clrScheme name="Studio 2">
      <a:dk1>
        <a:srgbClr val="000000"/>
      </a:dk1>
      <a:lt1>
        <a:srgbClr val="FFFFFF"/>
      </a:lt1>
      <a:dk2>
        <a:srgbClr val="3732A0"/>
      </a:dk2>
      <a:lt2>
        <a:srgbClr val="666699"/>
      </a:lt2>
      <a:accent1>
        <a:srgbClr val="CCCCFF"/>
      </a:accent1>
      <a:accent2>
        <a:srgbClr val="009999"/>
      </a:accent2>
      <a:accent3>
        <a:srgbClr val="FFFFFF"/>
      </a:accent3>
      <a:accent4>
        <a:srgbClr val="000000"/>
      </a:accent4>
      <a:accent5>
        <a:srgbClr val="E2E2FF"/>
      </a:accent5>
      <a:accent6>
        <a:srgbClr val="008A8A"/>
      </a:accent6>
      <a:hlink>
        <a:srgbClr val="3366CC"/>
      </a:hlink>
      <a:folHlink>
        <a:srgbClr val="9094B8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ysDot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ysDot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10915</TotalTime>
  <Words>823</Words>
  <Application>Microsoft Office PowerPoint</Application>
  <PresentationFormat>On-screen Show (4:3)</PresentationFormat>
  <Paragraphs>194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Studio</vt:lpstr>
      <vt:lpstr>PowerPoint Presentation</vt:lpstr>
      <vt:lpstr>NHRMA</vt:lpstr>
      <vt:lpstr>PowerPoint Presentation</vt:lpstr>
      <vt:lpstr>PowerPoint Presentation</vt:lpstr>
      <vt:lpstr>NHRMA Power for Our  Profession Our Three States</vt:lpstr>
      <vt:lpstr>PowerPoint Presentation</vt:lpstr>
      <vt:lpstr>The Foundations/ HR Academy Seminar</vt:lpstr>
      <vt:lpstr>History of Conference Hosts Chapters</vt:lpstr>
      <vt:lpstr>Upcoming Annual Conference &amp; Tradeshow</vt:lpstr>
      <vt:lpstr>PowerPoint Presentation</vt:lpstr>
      <vt:lpstr>Outstanding Achievement Recognition</vt:lpstr>
      <vt:lpstr>PowerPoint Presentation</vt:lpstr>
      <vt:lpstr>Professional Development </vt:lpstr>
      <vt:lpstr>PowerPoint Presentation</vt:lpstr>
      <vt:lpstr>PowerPoint Presentation</vt:lpstr>
      <vt:lpstr>SHRM Student Investment</vt:lpstr>
      <vt:lpstr>SHRM New Professional &amp; Student Chapter Investment</vt:lpstr>
      <vt:lpstr>PowerPoint Presentation</vt:lpstr>
      <vt:lpstr>SHRM Chapter Investment</vt:lpstr>
      <vt:lpstr>PowerPoint Presentation</vt:lpstr>
      <vt:lpstr>SHRM State Council Investment</vt:lpstr>
      <vt:lpstr>PowerPoint Presentation</vt:lpstr>
      <vt:lpstr>SHRM Foundation Investment</vt:lpstr>
      <vt:lpstr>Success Comes From </vt:lpstr>
      <vt:lpstr>NHRMA</vt:lpstr>
      <vt:lpstr>PowerPoint Presentation</vt:lpstr>
      <vt:lpstr>   For More Information</vt:lpstr>
      <vt:lpstr>PowerPoint Presentation</vt:lpstr>
      <vt:lpstr>Elected Members</vt:lpstr>
      <vt:lpstr>Non-Elected Members</vt:lpstr>
      <vt:lpstr>PowerPoint Presentation</vt:lpstr>
    </vt:vector>
  </TitlesOfParts>
  <Company>Kitsap Bank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Hoppenm</dc:creator>
  <cp:lastModifiedBy>Renee</cp:lastModifiedBy>
  <cp:revision>209</cp:revision>
  <cp:lastPrinted>2012-03-21T06:55:58Z</cp:lastPrinted>
  <dcterms:created xsi:type="dcterms:W3CDTF">2009-02-09T17:36:22Z</dcterms:created>
  <dcterms:modified xsi:type="dcterms:W3CDTF">2012-10-01T11:28:04Z</dcterms:modified>
</cp:coreProperties>
</file>