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46" r:id="rId1"/>
  </p:sldMasterIdLst>
  <p:notesMasterIdLst>
    <p:notesMasterId r:id="rId24"/>
  </p:notesMasterIdLst>
  <p:handoutMasterIdLst>
    <p:handoutMasterId r:id="rId25"/>
  </p:handoutMasterIdLst>
  <p:sldIdLst>
    <p:sldId id="256" r:id="rId2"/>
    <p:sldId id="330" r:id="rId3"/>
    <p:sldId id="305" r:id="rId4"/>
    <p:sldId id="325" r:id="rId5"/>
    <p:sldId id="307" r:id="rId6"/>
    <p:sldId id="346" r:id="rId7"/>
    <p:sldId id="308" r:id="rId8"/>
    <p:sldId id="331" r:id="rId9"/>
    <p:sldId id="333" r:id="rId10"/>
    <p:sldId id="339" r:id="rId11"/>
    <p:sldId id="334" r:id="rId12"/>
    <p:sldId id="329" r:id="rId13"/>
    <p:sldId id="335" r:id="rId14"/>
    <p:sldId id="337" r:id="rId15"/>
    <p:sldId id="309" r:id="rId16"/>
    <p:sldId id="345" r:id="rId17"/>
    <p:sldId id="263" r:id="rId18"/>
    <p:sldId id="338" r:id="rId19"/>
    <p:sldId id="314" r:id="rId20"/>
    <p:sldId id="332" r:id="rId21"/>
    <p:sldId id="265" r:id="rId22"/>
    <p:sldId id="347" r:id="rId23"/>
  </p:sldIdLst>
  <p:sldSz cx="9144000" cy="6858000" type="screen4x3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9712" autoAdjust="0"/>
  </p:normalViewPr>
  <p:slideViewPr>
    <p:cSldViewPr>
      <p:cViewPr>
        <p:scale>
          <a:sx n="71" d="100"/>
          <a:sy n="71" d="100"/>
        </p:scale>
        <p:origin x="-1542" y="-4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8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120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B2A2D908-1718-4321-834C-C50B3F5D423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44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75126403-75DD-4BA7-BAA9-986CEB4A573D}" type="datetimeFigureOut">
              <a:rPr lang="en-US"/>
              <a:pPr>
                <a:defRPr/>
              </a:pPr>
              <a:t>9/30/2012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DCA7097C-64B0-4255-92E4-2A610C97164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4881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hrma.org/Default.aspx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nhrma.org/Default.aspx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nhrma.org/Default.aspx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hrma.org/Default.aspx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hrma.org/Default.aspx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hrma.org/Default.aspx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nhrma.org/Default.aspx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62572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 dirty="0">
              <a:latin typeface="Times New Roman" pitchFamily="18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 dirty="0">
              <a:latin typeface="Times New Roman" pitchFamily="18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dirty="0"/>
          </a:p>
        </p:txBody>
      </p:sp>
      <p:sp>
        <p:nvSpPr>
          <p:cNvPr id="22221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pPr lvl="0"/>
            <a:r>
              <a:rPr lang="en-US" noProof="0" dirty="0" smtClean="0"/>
              <a:t>Click to edit Master title style</a:t>
            </a:r>
          </a:p>
        </p:txBody>
      </p:sp>
      <p:sp>
        <p:nvSpPr>
          <p:cNvPr id="22221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AD0D0F8-BD99-42DA-9AB1-6951CE5DC2C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" name="Picture 9" descr="http://www.shrm.org/Graphicsguide/use/SHRM-logo_AFF_4C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5740400"/>
            <a:ext cx="13970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NHRMA">
            <a:hlinkClick r:id="rId3" tooltip="NHRMA"/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554037"/>
            <a:ext cx="2819400" cy="264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095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84ED6-4FC0-4702-82CE-7A77A9315A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66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DD9D37-521E-4618-AB80-7583FE04F7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60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 typeface="Wingdings" pitchFamily="2" charset="2"/>
              <a:buChar char="q"/>
              <a:defRPr/>
            </a:lvl1pPr>
            <a:lvl2pPr marL="742950" indent="-285750">
              <a:buFont typeface="Wingdings" pitchFamily="2" charset="2"/>
              <a:buChar char="§"/>
              <a:defRPr/>
            </a:lvl2pPr>
            <a:lvl3pPr marL="1143000" indent="-228600">
              <a:buFont typeface="Wingdings" pitchFamily="2" charset="2"/>
              <a:buChar char="q"/>
              <a:defRPr/>
            </a:lvl3pPr>
            <a:lvl4pPr marL="1600200" indent="-228600">
              <a:buFont typeface="Wingdings" pitchFamily="2" charset="2"/>
              <a:buChar char="q"/>
              <a:defRPr/>
            </a:lvl4pPr>
            <a:lvl5pPr marL="2057400" indent="-228600">
              <a:buFont typeface="Wingdings" pitchFamily="2" charset="2"/>
              <a:buChar char="q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E0717-2C8A-41D7-937C-00858F7264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7" name="Picture 6" descr="NHRMA">
            <a:hlinkClick r:id="rId2" tooltip="NHRMA"/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1000"/>
            <a:ext cx="12176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http://www.shrm.org/Graphicsguide/use/SHRM-logo_AFF_4C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029200"/>
            <a:ext cx="13970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619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7D91B0-F7BC-44A9-937B-EB2F617061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7" name="Picture 6" descr="NHRMA">
            <a:hlinkClick r:id="rId2" tooltip="NHRMA"/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1000"/>
            <a:ext cx="12176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http://www.shrm.org/Graphicsguide/use/SHRM-logo_AFF_4C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029200"/>
            <a:ext cx="13970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211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905000"/>
            <a:ext cx="4229100" cy="4038600"/>
          </a:xfrm>
        </p:spPr>
        <p:txBody>
          <a:bodyPr/>
          <a:lstStyle>
            <a:lvl1pPr>
              <a:defRPr sz="2800"/>
            </a:lvl1pPr>
            <a:lvl2pPr marL="742950" indent="-285750">
              <a:buFont typeface="Wingdings" pitchFamily="2" charset="2"/>
              <a:buChar char="§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4152900" cy="3200400"/>
          </a:xfrm>
        </p:spPr>
        <p:txBody>
          <a:bodyPr/>
          <a:lstStyle>
            <a:lvl1pPr>
              <a:defRPr sz="2800"/>
            </a:lvl1pPr>
            <a:lvl2pPr marL="742950" indent="-285750">
              <a:buFont typeface="Wingdings" pitchFamily="2" charset="2"/>
              <a:buChar char="§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B5E25C-F6E1-456C-B694-45C0071E17B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 descr="http://www.shrm.org/Graphicsguide/use/SHRM-logo_AFF_4C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029200"/>
            <a:ext cx="13970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NHRMA">
            <a:hlinkClick r:id="rId3" tooltip="NHRMA"/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1000"/>
            <a:ext cx="12176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346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2174875"/>
            <a:ext cx="41925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194175" cy="29305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EDF2C-F357-4459-A4D9-B28DCF621D6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" name="Picture 9" descr="http://www.shrm.org/Graphicsguide/use/SHRM-logo_AFF_4C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029200"/>
            <a:ext cx="13970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NHRMA">
            <a:hlinkClick r:id="rId3" tooltip="NHRMA"/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1000"/>
            <a:ext cx="12176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241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4165B-D46D-4BCA-A91C-E558819504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6" name="Picture 5" descr="http://www.shrm.org/Graphicsguide/use/SHRM-logo_AFF_4C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029200"/>
            <a:ext cx="13970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NHRMA">
            <a:hlinkClick r:id="rId3" tooltip="NHRMA"/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" y="381000"/>
            <a:ext cx="12176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912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81A3A-5727-4E32-B135-E3E5A83D71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6" name="Picture 5" descr="NHRMA">
            <a:hlinkClick r:id="rId2" tooltip="NHRMA"/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1000"/>
            <a:ext cx="12176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http://www.shrm.org/Graphicsguide/use/SHRM-logo_AFF_4C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029200"/>
            <a:ext cx="13970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705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9B621A-6468-4DD1-8252-B92597C736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77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90A59-C89B-4AA0-9BB7-3CB595A29C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68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nhrma.org/Default.aspx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905000"/>
            <a:ext cx="853440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211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11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11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fld id="{25E63DE0-9EBF-4D78-B54A-417D74A250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2056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en-US" sz="2400" dirty="0">
                <a:latin typeface="Times New Roman" pitchFamily="18" charset="0"/>
              </a:endParaRPr>
            </a:p>
          </p:txBody>
        </p:sp>
        <p:sp>
          <p:nvSpPr>
            <p:cNvPr id="2057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pic>
        <p:nvPicPr>
          <p:cNvPr id="10" name="Picture 9" descr="NHRMA">
            <a:hlinkClick r:id="rId13" tooltip="NHRMA"/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1000"/>
            <a:ext cx="12176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http://www.shrm.org/Graphicsguide/use/SHRM-logo_AFF_4C.jp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105400"/>
            <a:ext cx="13970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q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video" Target="file:///C:\Users\Renee\Desktop\NHRMA%20speach\avi\M4H02742.avi" TargetMode="External"/><Relationship Id="rId1" Type="http://schemas.microsoft.com/office/2007/relationships/media" Target="file:///C:\Users\Renee\Desktop\NHRMA%20speach\avi\M4H02742.avi" TargetMode="External"/><Relationship Id="rId6" Type="http://schemas.openxmlformats.org/officeDocument/2006/relationships/image" Target="../media/image23.png"/><Relationship Id="rId5" Type="http://schemas.openxmlformats.org/officeDocument/2006/relationships/image" Target="../media/image15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Renee\Desktop\NHRMA%20speach\avi\NHRMA%20videos.avi" TargetMode="External"/><Relationship Id="rId1" Type="http://schemas.microsoft.com/office/2007/relationships/media" Target="file:///C:\Users\Renee\Desktop\NHRMA%20speach\avi\NHRMA%20videos.avi" TargetMode="External"/><Relationship Id="rId5" Type="http://schemas.openxmlformats.org/officeDocument/2006/relationships/image" Target="../media/image16.jpe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Renee\Desktop\NHRMA%20speach\avi\Scott_Trimmed.avi" TargetMode="External"/><Relationship Id="rId1" Type="http://schemas.microsoft.com/office/2007/relationships/media" Target="file:///C:\Users\Renee\Desktop\NHRMA%20speach\avi\Scott_Trimmed.avi" TargetMode="Externa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31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ing.com/images/search?q=wa+state+mountains&amp;id=28B1C0125E9DCDB91E01F4F1CFA855B1D5D7DE0A&amp;FORM=IQFRBA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Renee\Desktop\NHRMA%20speach\avi\Nancy%20Miller.avi" TargetMode="External"/><Relationship Id="rId1" Type="http://schemas.microsoft.com/office/2007/relationships/media" Target="file:///C:\Users\Renee\Desktop\NHRMA%20speach\avi\Nancy%20Miller.avi" TargetMode="Externa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Renee\Desktop\NHRMA%20speach\avi\WP_20120929_065707Z_0001.wav" TargetMode="External"/><Relationship Id="rId1" Type="http://schemas.microsoft.com/office/2007/relationships/media" Target="file:///C:\Users\Renee\Desktop\NHRMA%20speach\avi\WP_20120929_065707Z_0001.wav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Renee\Desktop\NHRMA%20speach\avi\VIDEO0001.avi" TargetMode="External"/><Relationship Id="rId1" Type="http://schemas.microsoft.com/office/2007/relationships/media" Target="file:///C:\Users\Renee\Desktop\NHRMA%20speach\avi\VIDEO0001.avi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Renee\Desktop\NHRMA%20speach\avi\IMG_0984(2).avi" TargetMode="External"/><Relationship Id="rId1" Type="http://schemas.microsoft.com/office/2007/relationships/media" Target="file:///C:\Users\Renee\Desktop\NHRMA%20speach\avi\IMG_0984(2).avi" TargetMode="Externa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mailto:mangini@msn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acebook.com/pages/Nhrma/301830629870692" TargetMode="Externa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hyperlink" Target="http://www.nhrma.org/Default.aspx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wmf"/><Relationship Id="rId11" Type="http://schemas.openxmlformats.org/officeDocument/2006/relationships/image" Target="../media/image12.png"/><Relationship Id="rId5" Type="http://schemas.openxmlformats.org/officeDocument/2006/relationships/image" Target="../media/image6.wmf"/><Relationship Id="rId10" Type="http://schemas.openxmlformats.org/officeDocument/2006/relationships/image" Target="../media/image11.jpeg"/><Relationship Id="rId4" Type="http://schemas.openxmlformats.org/officeDocument/2006/relationships/image" Target="../media/image5.wmf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Renee\Desktop\NHRMA%20speach\avi\IMG_0048_avi.avi" TargetMode="External"/><Relationship Id="rId1" Type="http://schemas.microsoft.com/office/2007/relationships/media" Target="file:///C:\Users\Renee\Desktop\NHRMA%20speach\avi\IMG_0048_avi.avi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Renee\Desktop\NHRMA%20speach\avi\Marilyn.avi" TargetMode="External"/><Relationship Id="rId1" Type="http://schemas.microsoft.com/office/2007/relationships/media" Target="file:///C:\Users\Renee\Desktop\NHRMA%20speach\avi\Marilyn.avi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Renee\Desktop\NHRMA%20speach\avi\VIDEO0014.avi" TargetMode="External"/><Relationship Id="rId1" Type="http://schemas.microsoft.com/office/2007/relationships/media" Target="file:///C:\Users\Renee\Desktop\NHRMA%20speach\avi\VIDEO0014.avi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Northwest Human Resource Management Association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6853" y="304800"/>
            <a:ext cx="7239000" cy="1143000"/>
          </a:xfrm>
        </p:spPr>
        <p:txBody>
          <a:bodyPr/>
          <a:lstStyle/>
          <a:p>
            <a:r>
              <a:rPr lang="en-US" dirty="0"/>
              <a:t>Patty Hickok, SPHR, GPHR</a:t>
            </a:r>
            <a:br>
              <a:rPr lang="en-US" dirty="0"/>
            </a:br>
            <a:r>
              <a:rPr lang="en-US" b="1" dirty="0"/>
              <a:t>Alaska State Council </a:t>
            </a:r>
            <a:r>
              <a:rPr lang="en-US" b="1" dirty="0" smtClean="0"/>
              <a:t>Director</a:t>
            </a:r>
            <a:endParaRPr lang="en-US" dirty="0"/>
          </a:p>
        </p:txBody>
      </p:sp>
      <p:pic>
        <p:nvPicPr>
          <p:cNvPr id="4" name="M4H02742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9269" y="1585415"/>
            <a:ext cx="7594600" cy="4282478"/>
          </a:xfr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803988" y="6286500"/>
            <a:ext cx="80772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r>
              <a:rPr lang="en-US" sz="2800" dirty="0" smtClean="0"/>
              <a:t>Dir. </a:t>
            </a:r>
            <a:r>
              <a:rPr lang="en-US" sz="2800" dirty="0"/>
              <a:t>HR Process </a:t>
            </a:r>
            <a:r>
              <a:rPr lang="en-US" sz="2800" dirty="0" smtClean="0"/>
              <a:t>Improvement,</a:t>
            </a:r>
          </a:p>
          <a:p>
            <a:r>
              <a:rPr lang="en-US" sz="2800" dirty="0" smtClean="0"/>
              <a:t> NANA Development Corp.</a:t>
            </a:r>
            <a:endParaRPr lang="en-US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8992">
            <a:off x="4652378" y="1196261"/>
            <a:ext cx="4786313" cy="293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urved Up Ribbon 6"/>
          <p:cNvSpPr/>
          <p:nvPr/>
        </p:nvSpPr>
        <p:spPr bwMode="auto">
          <a:xfrm>
            <a:off x="7217092" y="5282071"/>
            <a:ext cx="1895805" cy="1295402"/>
          </a:xfrm>
          <a:prstGeom prst="ellipseRibbon2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Robert Denomy Award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667163"/>
            <a:ext cx="2584089" cy="2115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62173"/>
            <a:ext cx="1786812" cy="2325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21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6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56604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533400"/>
            <a:ext cx="6705600" cy="1143000"/>
          </a:xfrm>
        </p:spPr>
        <p:txBody>
          <a:bodyPr/>
          <a:lstStyle/>
          <a:p>
            <a:r>
              <a:rPr lang="en-US" sz="3600" dirty="0"/>
              <a:t>Elevates &amp; Advances the HR </a:t>
            </a:r>
            <a:r>
              <a:rPr lang="en-US" sz="3600" dirty="0" smtClean="0"/>
              <a:t>Profession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8534400" cy="3505200"/>
          </a:xfrm>
        </p:spPr>
        <p:txBody>
          <a:bodyPr/>
          <a:lstStyle/>
          <a:p>
            <a:r>
              <a:rPr lang="en-US" dirty="0" smtClean="0"/>
              <a:t>Recognize </a:t>
            </a:r>
            <a:r>
              <a:rPr lang="en-US" dirty="0" smtClean="0"/>
              <a:t>Outstanding Achievement </a:t>
            </a:r>
          </a:p>
          <a:p>
            <a:pPr marL="457200" lvl="1" indent="0">
              <a:buNone/>
            </a:pPr>
            <a:r>
              <a:rPr lang="en-US" sz="2800" dirty="0" smtClean="0">
                <a:solidFill>
                  <a:srgbClr val="00B050"/>
                </a:solidFill>
                <a:ea typeface="+mn-ea"/>
                <a:cs typeface="+mn-cs"/>
              </a:rPr>
              <a:t>($10,000 annually)</a:t>
            </a:r>
            <a:endParaRPr lang="en-US" sz="2800" dirty="0">
              <a:solidFill>
                <a:srgbClr val="00B050"/>
              </a:solidFill>
              <a:ea typeface="+mn-ea"/>
              <a:cs typeface="+mn-cs"/>
            </a:endParaRPr>
          </a:p>
          <a:p>
            <a:r>
              <a:rPr lang="en-US" dirty="0"/>
              <a:t>Annual D</a:t>
            </a:r>
            <a:r>
              <a:rPr lang="en-US" dirty="0" smtClean="0"/>
              <a:t>onations to the SHRM Foundation</a:t>
            </a:r>
            <a:r>
              <a:rPr lang="en-US" dirty="0" smtClean="0">
                <a:solidFill>
                  <a:srgbClr val="00B050"/>
                </a:solidFill>
              </a:rPr>
              <a:t>(</a:t>
            </a:r>
            <a:r>
              <a:rPr lang="en-US" sz="2800" dirty="0">
                <a:solidFill>
                  <a:srgbClr val="00B050"/>
                </a:solidFill>
              </a:rPr>
              <a:t>$</a:t>
            </a:r>
            <a:r>
              <a:rPr lang="en-US" sz="2800" dirty="0" smtClean="0">
                <a:solidFill>
                  <a:srgbClr val="00B050"/>
                </a:solidFill>
              </a:rPr>
              <a:t>2,000-4,000</a:t>
            </a:r>
            <a:r>
              <a:rPr lang="en-US" sz="2800" dirty="0" smtClean="0">
                <a:solidFill>
                  <a:srgbClr val="00B050"/>
                </a:solidFill>
              </a:rPr>
              <a:t>+)</a:t>
            </a:r>
            <a:endParaRPr lang="en-US" dirty="0" smtClean="0">
              <a:solidFill>
                <a:srgbClr val="00B050"/>
              </a:solidFill>
            </a:endParaRPr>
          </a:p>
          <a:p>
            <a:endParaRPr lang="en-US" sz="1000" dirty="0"/>
          </a:p>
          <a:p>
            <a:r>
              <a:rPr lang="en-US" dirty="0" smtClean="0"/>
              <a:t>Volunteer Leadership Opportunities</a:t>
            </a:r>
          </a:p>
          <a:p>
            <a:endParaRPr lang="en-US" sz="700" dirty="0" smtClean="0"/>
          </a:p>
          <a:p>
            <a:pPr lvl="0"/>
            <a:r>
              <a:rPr lang="en-US" dirty="0" smtClean="0"/>
              <a:t>Connect </a:t>
            </a:r>
            <a:r>
              <a:rPr lang="en-US" dirty="0"/>
              <a:t>the </a:t>
            </a:r>
            <a:r>
              <a:rPr lang="en-US" dirty="0" smtClean="0"/>
              <a:t>Region to Coordinate &amp; Share Resources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8992">
            <a:off x="6280662" y="895287"/>
            <a:ext cx="1680167" cy="1029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849" y="685800"/>
            <a:ext cx="1371600" cy="1123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Vertical Scroll 8"/>
          <p:cNvSpPr/>
          <p:nvPr/>
        </p:nvSpPr>
        <p:spPr bwMode="auto">
          <a:xfrm>
            <a:off x="7573860" y="1808921"/>
            <a:ext cx="1303308" cy="934280"/>
          </a:xfrm>
          <a:prstGeom prst="verticalScroll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Sharon Koss Award</a:t>
            </a:r>
          </a:p>
        </p:txBody>
      </p:sp>
      <p:sp>
        <p:nvSpPr>
          <p:cNvPr id="10" name="Curved Up Ribbon 9"/>
          <p:cNvSpPr/>
          <p:nvPr/>
        </p:nvSpPr>
        <p:spPr bwMode="auto">
          <a:xfrm>
            <a:off x="6329709" y="2590798"/>
            <a:ext cx="1895805" cy="1295402"/>
          </a:xfrm>
          <a:prstGeom prst="ellipseRibbon2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Robert Denomy Award</a:t>
            </a:r>
          </a:p>
        </p:txBody>
      </p:sp>
      <p:sp>
        <p:nvSpPr>
          <p:cNvPr id="11" name="Double Wave 10"/>
          <p:cNvSpPr/>
          <p:nvPr/>
        </p:nvSpPr>
        <p:spPr bwMode="auto">
          <a:xfrm>
            <a:off x="7240355" y="3886200"/>
            <a:ext cx="1615752" cy="762000"/>
          </a:xfrm>
          <a:prstGeom prst="doubleWave">
            <a:avLst/>
          </a:prstGeom>
          <a:solidFill>
            <a:srgbClr val="7030A0"/>
          </a:solidFill>
          <a:ln w="127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400" b="1" dirty="0" smtClean="0"/>
              <a:t>Marilyn Hoppen </a:t>
            </a:r>
            <a:r>
              <a:rPr lang="en-US" sz="1400" b="1" dirty="0"/>
              <a:t>Grant</a:t>
            </a:r>
          </a:p>
        </p:txBody>
      </p:sp>
    </p:spTree>
    <p:extLst>
      <p:ext uri="{BB962C8B-B14F-4D97-AF65-F5344CB8AC3E}">
        <p14:creationId xmlns:p14="http://schemas.microsoft.com/office/powerpoint/2010/main" val="184852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457200"/>
            <a:ext cx="7010400" cy="1219200"/>
          </a:xfrm>
        </p:spPr>
        <p:txBody>
          <a:bodyPr/>
          <a:lstStyle/>
          <a:p>
            <a:r>
              <a:rPr lang="en-US" dirty="0"/>
              <a:t>Chris </a:t>
            </a:r>
            <a:r>
              <a:rPr lang="en-US" dirty="0" smtClean="0"/>
              <a:t>Feiring-Nishihara</a:t>
            </a:r>
            <a:br>
              <a:rPr lang="en-US" dirty="0" smtClean="0"/>
            </a:br>
            <a:r>
              <a:rPr lang="en-US" dirty="0" smtClean="0"/>
              <a:t>Past-President, LWIT</a:t>
            </a:r>
            <a:endParaRPr lang="en-US" dirty="0"/>
          </a:p>
        </p:txBody>
      </p:sp>
      <p:pic>
        <p:nvPicPr>
          <p:cNvPr id="4" name="NHRMA videos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9600" y="1828800"/>
            <a:ext cx="8026400" cy="4525963"/>
          </a:xfr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228600" y="6286500"/>
            <a:ext cx="89154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r>
              <a:rPr lang="en-US" dirty="0" smtClean="0"/>
              <a:t>Graduate, Seeking HR Opportunity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99111">
            <a:off x="6693823" y="1491791"/>
            <a:ext cx="1940501" cy="2420692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52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32075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33400"/>
            <a:ext cx="6629400" cy="1143000"/>
          </a:xfrm>
        </p:spPr>
        <p:txBody>
          <a:bodyPr/>
          <a:lstStyle/>
          <a:p>
            <a:r>
              <a:rPr lang="en-US" sz="3600" dirty="0"/>
              <a:t>Creates Successful HR </a:t>
            </a:r>
            <a:r>
              <a:rPr lang="en-US" sz="3600" dirty="0" smtClean="0"/>
              <a:t>Professionals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8610600" cy="3429000"/>
          </a:xfrm>
        </p:spPr>
        <p:txBody>
          <a:bodyPr/>
          <a:lstStyle/>
          <a:p>
            <a:r>
              <a:rPr lang="en-US" dirty="0" smtClean="0"/>
              <a:t>Furthering SHRM’s Mission</a:t>
            </a:r>
          </a:p>
          <a:p>
            <a:endParaRPr lang="en-US" dirty="0"/>
          </a:p>
          <a:p>
            <a:r>
              <a:rPr lang="en-US" dirty="0" smtClean="0"/>
              <a:t>100% Chapters in AK, OR, WA</a:t>
            </a:r>
          </a:p>
          <a:p>
            <a:endParaRPr lang="en-US" dirty="0"/>
          </a:p>
          <a:p>
            <a:r>
              <a:rPr lang="en-US" dirty="0" smtClean="0"/>
              <a:t>Support for Student &amp; Young Professional’s Programs</a:t>
            </a:r>
            <a:r>
              <a:rPr lang="en-US" sz="3200" dirty="0">
                <a:solidFill>
                  <a:srgbClr val="00B050"/>
                </a:solidFill>
              </a:rPr>
              <a:t> </a:t>
            </a:r>
            <a:r>
              <a:rPr lang="en-US" sz="3200" dirty="0" smtClean="0">
                <a:solidFill>
                  <a:srgbClr val="00B050"/>
                </a:solidFill>
              </a:rPr>
              <a:t>($14,700 </a:t>
            </a:r>
            <a:r>
              <a:rPr lang="en-US" sz="3200" dirty="0" smtClean="0">
                <a:solidFill>
                  <a:srgbClr val="00B050"/>
                </a:solidFill>
              </a:rPr>
              <a:t>annually)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HR Professional Career Advancement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239" y="2743200"/>
            <a:ext cx="798504" cy="1049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4495800"/>
            <a:ext cx="1022201" cy="1029403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701" y="2743200"/>
            <a:ext cx="815900" cy="1049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39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457200"/>
            <a:ext cx="6629400" cy="1143000"/>
          </a:xfrm>
        </p:spPr>
        <p:txBody>
          <a:bodyPr/>
          <a:lstStyle/>
          <a:p>
            <a:r>
              <a:rPr lang="en-US" b="1" dirty="0"/>
              <a:t>Scott </a:t>
            </a:r>
            <a:r>
              <a:rPr lang="en-US" b="1" dirty="0" smtClean="0"/>
              <a:t>Washburn, SPHR</a:t>
            </a:r>
            <a:br>
              <a:rPr lang="en-US" b="1" dirty="0" smtClean="0"/>
            </a:br>
            <a:r>
              <a:rPr lang="en-US" b="1" dirty="0" smtClean="0"/>
              <a:t>MAC Representative, SHRM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508085" y="6289610"/>
            <a:ext cx="60198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r>
              <a:rPr lang="en-US" dirty="0" smtClean="0"/>
              <a:t>VP of HR, Treetop</a:t>
            </a:r>
            <a:endParaRPr lang="en-US" dirty="0"/>
          </a:p>
        </p:txBody>
      </p:sp>
      <p:sp>
        <p:nvSpPr>
          <p:cNvPr id="7" name="5-Point Star 6"/>
          <p:cNvSpPr/>
          <p:nvPr/>
        </p:nvSpPr>
        <p:spPr bwMode="auto">
          <a:xfrm rot="605899">
            <a:off x="4802840" y="1772062"/>
            <a:ext cx="4724400" cy="2895600"/>
          </a:xfrm>
          <a:prstGeom prst="star5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b="1" dirty="0"/>
              <a:t>NHRMA Distinguished member award</a:t>
            </a:r>
          </a:p>
        </p:txBody>
      </p:sp>
      <p:pic>
        <p:nvPicPr>
          <p:cNvPr id="9" name="Scott_Trimmed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94756" y="1752600"/>
            <a:ext cx="3312368" cy="4416490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09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6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69811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33400"/>
            <a:ext cx="6629400" cy="1143000"/>
          </a:xfrm>
        </p:spPr>
        <p:txBody>
          <a:bodyPr/>
          <a:lstStyle/>
          <a:p>
            <a:r>
              <a:rPr lang="en-US" dirty="0" smtClean="0"/>
              <a:t>Success </a:t>
            </a:r>
            <a:r>
              <a:rPr lang="en-US" dirty="0"/>
              <a:t>C</a:t>
            </a:r>
            <a:r>
              <a:rPr lang="en-US" dirty="0" smtClean="0"/>
              <a:t>omes From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b="1" dirty="0" smtClean="0"/>
              <a:t>Combining Our Passion</a:t>
            </a:r>
          </a:p>
          <a:p>
            <a:pPr>
              <a:buFont typeface="Wingdings" pitchFamily="2" charset="2"/>
              <a:buChar char="Ø"/>
            </a:pPr>
            <a:endParaRPr lang="en-US" b="1" dirty="0" smtClean="0"/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Commitment</a:t>
            </a:r>
          </a:p>
          <a:p>
            <a:pPr>
              <a:buFont typeface="Wingdings" pitchFamily="2" charset="2"/>
              <a:buChar char="Ø"/>
            </a:pPr>
            <a:endParaRPr lang="en-US" b="1" dirty="0" smtClean="0"/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Collaboration of Best Practices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6" name="Picture 4" descr="C:\Users\Mary Ludden\AppData\Local\Microsoft\Windows\Temporary Internet Files\Content.IE5\41NRKU5L\MC90043694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889758"/>
            <a:ext cx="1744825" cy="1571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Users\Mary Ludden\AppData\Local\Microsoft\Windows\Temporary Internet Files\Content.IE5\Z2DJD8RX\MC90015688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6973364"/>
            <a:ext cx="1600200" cy="140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917" y="2509144"/>
            <a:ext cx="1627025" cy="148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981200"/>
            <a:ext cx="2051589" cy="148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AutoShape 6" descr="data:image/jpeg;base64,/9j/4AAQSkZJRgABAQEAYABgAAD/4QAuRXhpZgAATU0AKgAAAAgAAUACAAIAAAAMAAAAGgAAAABraWRwb3J0LmNvbQD/2wBDAAoHBwkHBgoJCAkLCwoMDxkQDw4ODx4WFxIZJCAmJSMgIyIoLTkwKCo2KyIjMkQyNjs9QEBAJjBGS0U+Sjk/QD3/2wBDAQsLCw8NDx0QEB09KSMpPT09PT09PT09PT09PT09PT09PT09PT09PT09PT09PT09PT09PT09PT09PT09PT09PT3/wAARCABsAGI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Ps9T+04Qt+9J+6OQPxq7lvU1Ws9It7JxIm4ybdu4n+lXNtexSU1H33qedK3QYS3qablvU1KVpuK0EhhLf3qTLepqTbSFaGMj+b+8aMt6mpNtJtzUgM3N6mkJb1NSbaNtJgR5b1NNJb1NSlabtpAM3N/eNFO20UgL2yjaMVl2l/d3I23MS2tvEMzzM2CBngfj0qX+2RrF9FBpcWI9w3MBzs9fas1i4PYv2TLpWkK1NPttiRMypjn5jVC3vGv7hxbfLbxnBkI+/9PatpVYqy6kJMsFaNtS7eKntbGW6Y7EfaBksFzTlJRV2NRbehXt7Sa7mEVvGXc9h/X0FdDaeCJrm1SV7tIyw+75Z4qzpvkW37pFKqD85iIYsB/ePqfbjFa2nXct7dxSNJEsAJ2AY+Y9AFPRuhJNcNTES+ydUKKtqY8PgJ95+0XyBB3ROf1qeTwBEVJivpM443IDWl4g1O3iZLKVtrSYYndjaM4BPtWdq3iebTrW2htUDSshBkkB2sQMfL681l7ao+pXs4pbHNap4fvtKYmeEtH2lTlf/AK1Zu2u80j+1dLZYdWmS4tHUsZGOSCee/J+lZs8fhzWpzHYzG0uWYhfkIRj7jtmtoYjpIzlR6o5TbRXRN4M1QMQI4SAevmDmitvbQ7mXs5djye/1LUrqQf2hcsWZQgj+9gdt3Yj+Vaem69b+H9NeC2hJvJEPmSkkqG7bRiuU2vCiGVm81jwvUqPX9a6vRPCJubQTXvnRI+HiZX5A9we5ryknfQ6WrEdqdU8UXyxzmVEd/mkwSB613Flodpp0LeRGQxPzszEk1BpN5a2qfZbEKyIPncnkmrD3Alk4GB7Gt6SS16kuxYit1VvNwGUHgVObpoyGjyFIIwOAB7VCJQsJAqmZNzE55rZyvuJabGhcMCpWJyFK4bnGR6VseHbF1+zSTlmEce2HjGASS39K5ZJiZgHz+Faj6xKlukCZQKACSeTzn8Kzkrlxdjpry3tb/Uw0yjdEBskB649qjn0q21C5RnkDKmPJ2A7x65PpWFbasXdY1IRP4sdWz1yas396pvVC5j2KBlePypcrKujp4o7h5DHIFeHOQ7AZ6/d4/nVHUvClhe75YYltrpjkTKucHGOnSsm3lUjKTuDzg5walXxNdJL5cpQr0zt6fWocWth3NqO11GONU+352gDPkDn9aK5pteUMcOOv940UcjC6PCI1iFyN91ICw3blGNp78VqyeJp/sexrq4lAGAr8Z9M46VhG3VFZ2lAUjAwOT+FSQea8e1gTFgblHBx61g/Umxs6VqzXF6kGVtrc8sc8s3qT1rqrjVbKxj/1xIAyoB+99K4WBY0BdpAAPu5OSD6Y/pUxvUgT/R/38jcYdOE9wPWqjJrREtHbWGoPdOGdj5rruEY5Eaep9zVw3EaZy+SPeub0Zvslg7XB33Epyd3VfapvMLgknA6k+tdEE7akNm7Ffwld7MAM4IPWmy6rEo3KC2PesAybRgdM80jMz8jkdquwrs1H1puqKA3YDmootaulm8yZy4PG0msxpAvA5amtLjrwaAudXH4rhXAkWQnHYA4qlceKAGJgi59XP9BXOGVieB+OKZ8zHrS5R8xu/wBtE8nyuaKwtn0/KinYOY5u2hjmfEsjKDwGxwDV1reMP5cczEtgbwf0x3rMErAHHAYc4706N5PMUqxDDpjtXI9jaz3NGe22IPm5OQSvAHpVzTY4hGVOx5T972FQOshhjWNkC4+cOPfr71FCoW5fysFC3VT8uB6etQpdUTbQ3AcDrTt5x1qpHIrL1/M07eK6VK5mWS54zSGQjOBxj86hD/lSgg59TVcwh3A5Jy1MLcnk/jS5z/8AXoaBduSVx6g4pqSBkTOoyOfzpAzEcGk8pQMsc+nNChR/ESfTFVddCR3z/wCTRURAyf3p/wC+aKnnQznFGSB0zVyO3aBPPWRcDg+31qP7UDGUaJCD1IGDTY5JpflXLDGMewrldzody5C/mHewLIo4PQ8fWnsVjB2FFZ8AADkj0qLBhHmnlxnvkAe1WooyyKucZBOSN2O9ZiZajXyolAGO5AHSjIOcUyAsfM3EkD7ueB+FOK4zk9K3pSujKW4ofHQ0/eO/SoeccDA9KcvQdeODWjaJJhIegPFDviMbvurzVN5tt0keOgOc8CmXcz+SrIpyGIwQeazdRbFJXH2l00skm5eCwxjtViSRY0Zm6KOTjpWTCxXcFVgTgnLfy9at3NziJHDkADDZ7/UVmqji7FON2QG7bJ5X/vk0VQKwkn5sfjRT5i+UjHHUVeS9jIAddiIuFC9frUP2dfU1PaWkUkuHyR9ackUxlusu8StuOOVBB49DViKNpTnLKv8AGGODUjgtC7bmBDEcUtvapIOS2QpOQcd6ytclkkRAlVQMtjgk5x9KkafbcGJz94frU8OmwJwobnJJzzVRow97tJIAXIx7ClFtXsTa5MpRnZCfnxnBHaorfLSOCpweBk5xjvR5QW9QAnDrkjNRmFVueM8vz+VW5tkqJHcz4mDuSvy8AjjP+RUDygQ8naQ/G05PTpn0pbyIfaJFycDAFQtCqKuC3NNLTU0SJ4U+cOuNw7BePx96rzO0h2soAXpk1et7ZXt9xZ8k461FdWcYYH5skN39DSjuCKJgcH+D/vqipfs6erfnRVlH/9k=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4046538" y="-476250"/>
            <a:ext cx="93345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529" y="4745517"/>
            <a:ext cx="1457034" cy="1605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548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Nancy Miller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38400" y="1808195"/>
            <a:ext cx="4093807" cy="4229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152400"/>
            <a:ext cx="8229600" cy="1600200"/>
          </a:xfrm>
        </p:spPr>
        <p:txBody>
          <a:bodyPr/>
          <a:lstStyle/>
          <a:p>
            <a:r>
              <a:rPr lang="en-US" dirty="0"/>
              <a:t>Nancy </a:t>
            </a:r>
            <a:r>
              <a:rPr lang="en-US" dirty="0" smtClean="0"/>
              <a:t>Miller, SPHR</a:t>
            </a:r>
            <a:br>
              <a:rPr lang="en-US" dirty="0" smtClean="0"/>
            </a:br>
            <a:r>
              <a:rPr lang="en-US" sz="2800" dirty="0"/>
              <a:t>Workforce Readiness </a:t>
            </a:r>
            <a:r>
              <a:rPr lang="en-US" sz="2800" dirty="0" smtClean="0"/>
              <a:t>Dir., </a:t>
            </a:r>
            <a:r>
              <a:rPr lang="en-US" sz="2800" dirty="0" err="1" smtClean="0"/>
              <a:t>ASHRM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800" dirty="0"/>
              <a:t>Legislative</a:t>
            </a:r>
            <a:r>
              <a:rPr lang="en-US" sz="2800" dirty="0" smtClean="0"/>
              <a:t> </a:t>
            </a:r>
            <a:r>
              <a:rPr lang="en-US" sz="2800" dirty="0"/>
              <a:t>Dir. AK State Council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981200"/>
            <a:ext cx="2971800" cy="2755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1219200" y="6281835"/>
            <a:ext cx="69342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r>
              <a:rPr lang="en-US" dirty="0"/>
              <a:t>HR </a:t>
            </a:r>
            <a:r>
              <a:rPr lang="en-US" dirty="0" smtClean="0"/>
              <a:t>Manager, </a:t>
            </a:r>
            <a:r>
              <a:rPr lang="en-US" dirty="0" err="1"/>
              <a:t>KRK</a:t>
            </a:r>
            <a:r>
              <a:rPr lang="en-US" dirty="0"/>
              <a:t> </a:t>
            </a:r>
            <a:r>
              <a:rPr lang="en-US" dirty="0" smtClean="0"/>
              <a:t>Mgt., </a:t>
            </a:r>
            <a:r>
              <a:rPr lang="en-US" dirty="0"/>
              <a:t>LLC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44" y="1752600"/>
            <a:ext cx="1666875" cy="433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13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8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5849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533400"/>
            <a:ext cx="6781800" cy="1143000"/>
          </a:xfrm>
        </p:spPr>
        <p:txBody>
          <a:bodyPr/>
          <a:lstStyle/>
          <a:p>
            <a:pPr algn="ctr" eaLnBrk="1" hangingPunct="1"/>
            <a:r>
              <a:rPr lang="en-US" sz="4800" dirty="0" smtClean="0"/>
              <a:t>NHRMA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  <a:defRPr/>
            </a:pPr>
            <a:r>
              <a:rPr lang="en-US" sz="3600" dirty="0"/>
              <a:t>NHRMA conducts activities </a:t>
            </a:r>
            <a:r>
              <a:rPr lang="en-US" sz="3600" dirty="0" smtClean="0"/>
              <a:t>to advance our profession</a:t>
            </a:r>
            <a:r>
              <a:rPr lang="en-US" sz="3600" dirty="0"/>
              <a:t>, </a:t>
            </a:r>
            <a:r>
              <a:rPr lang="en-US" sz="3600" dirty="0" smtClean="0"/>
              <a:t>recognizes </a:t>
            </a:r>
            <a:r>
              <a:rPr lang="en-US" sz="3600" dirty="0"/>
              <a:t>outstanding achievement of HR </a:t>
            </a:r>
            <a:r>
              <a:rPr lang="en-US" sz="3600" dirty="0" smtClean="0"/>
              <a:t>professionals, </a:t>
            </a:r>
            <a:r>
              <a:rPr lang="en-US" sz="3600" dirty="0"/>
              <a:t>and </a:t>
            </a:r>
            <a:r>
              <a:rPr lang="en-US" sz="3600" dirty="0" smtClean="0"/>
              <a:t>provide </a:t>
            </a:r>
            <a:r>
              <a:rPr lang="en-US" sz="3600" dirty="0"/>
              <a:t>support for SHRM, state councils, chapters, students, &amp; </a:t>
            </a:r>
            <a:r>
              <a:rPr lang="en-US" sz="3600" dirty="0" smtClean="0"/>
              <a:t>SHRM </a:t>
            </a:r>
            <a:r>
              <a:rPr lang="en-US" sz="3600" dirty="0" smtClean="0"/>
              <a:t>members</a:t>
            </a:r>
            <a:endParaRPr lang="en-US" sz="36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WP_20120929_065707Z_000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29600" y="1752600"/>
            <a:ext cx="609600" cy="609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533400"/>
            <a:ext cx="6553200" cy="1219200"/>
          </a:xfrm>
        </p:spPr>
        <p:txBody>
          <a:bodyPr/>
          <a:lstStyle/>
          <a:p>
            <a:r>
              <a:rPr lang="en-US" b="1" dirty="0"/>
              <a:t>John </a:t>
            </a:r>
            <a:r>
              <a:rPr lang="en-US" b="1" dirty="0" err="1" smtClean="0"/>
              <a:t>Vlastelica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>Strategic Advisor, </a:t>
            </a:r>
            <a:r>
              <a:rPr lang="en-US" b="1" dirty="0" err="1"/>
              <a:t>SMA</a:t>
            </a:r>
            <a:r>
              <a:rPr lang="en-US" b="1" dirty="0"/>
              <a:t> </a:t>
            </a:r>
            <a:endParaRPr lang="en-US" dirty="0"/>
          </a:p>
        </p:txBody>
      </p:sp>
      <p:pic>
        <p:nvPicPr>
          <p:cNvPr id="2050" name="Picture 2" descr="G:\NHRMA speach\jv-headsho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27860"/>
            <a:ext cx="2971800" cy="435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52400" y="6286500"/>
            <a:ext cx="89916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r>
              <a:rPr lang="en-US" dirty="0"/>
              <a:t>Managing Dir</a:t>
            </a:r>
            <a:r>
              <a:rPr lang="en-US" dirty="0" smtClean="0"/>
              <a:t>., </a:t>
            </a:r>
            <a:r>
              <a:rPr lang="en-US" dirty="0"/>
              <a:t>Recruiting </a:t>
            </a:r>
            <a:r>
              <a:rPr lang="en-US" dirty="0" smtClean="0"/>
              <a:t>Toolbox </a:t>
            </a:r>
            <a:r>
              <a:rPr lang="en-US" dirty="0"/>
              <a:t>Inc.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7891">
            <a:off x="3836161" y="2069620"/>
            <a:ext cx="4786313" cy="293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49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5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792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Challenge:</a:t>
            </a:r>
          </a:p>
          <a:p>
            <a:r>
              <a:rPr lang="en-US" dirty="0" smtClean="0"/>
              <a:t>Take Advantage of NHRMA &amp; release the Power </a:t>
            </a:r>
            <a:endParaRPr lang="en-US" dirty="0" smtClean="0"/>
          </a:p>
          <a:p>
            <a:r>
              <a:rPr lang="en-US" dirty="0"/>
              <a:t>o</a:t>
            </a:r>
            <a:r>
              <a:rPr lang="en-US" dirty="0" smtClean="0"/>
              <a:t>f t</a:t>
            </a:r>
            <a:r>
              <a:rPr lang="en-US" dirty="0" smtClean="0"/>
              <a:t>he NW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45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0001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76400" y="1685046"/>
            <a:ext cx="5657850" cy="452596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533400"/>
            <a:ext cx="7543800" cy="1143000"/>
          </a:xfrm>
        </p:spPr>
        <p:txBody>
          <a:bodyPr/>
          <a:lstStyle/>
          <a:p>
            <a:r>
              <a:rPr lang="en-US" dirty="0"/>
              <a:t>Rick Howell, GPHR, SPHR, </a:t>
            </a:r>
            <a:r>
              <a:rPr lang="en-US" dirty="0" err="1" smtClean="0"/>
              <a:t>CCP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Past-President, NHRMA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914400" y="6286500"/>
            <a:ext cx="80010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r>
              <a:rPr lang="en-US" dirty="0" smtClean="0"/>
              <a:t>Dir. HR, New </a:t>
            </a:r>
            <a:r>
              <a:rPr lang="en-US" dirty="0"/>
              <a:t>Seasons Market</a:t>
            </a:r>
          </a:p>
        </p:txBody>
      </p:sp>
      <p:sp>
        <p:nvSpPr>
          <p:cNvPr id="6" name="5-Point Star 5"/>
          <p:cNvSpPr/>
          <p:nvPr/>
        </p:nvSpPr>
        <p:spPr bwMode="auto">
          <a:xfrm rot="20454172">
            <a:off x="-420947" y="1581310"/>
            <a:ext cx="4635920" cy="2864704"/>
          </a:xfrm>
          <a:prstGeom prst="star5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b="1" dirty="0"/>
              <a:t>NHRMA Distinguished member award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2334419"/>
            <a:ext cx="1103313" cy="142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38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33962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174" y="533400"/>
            <a:ext cx="7570426" cy="1219200"/>
          </a:xfrm>
        </p:spPr>
        <p:txBody>
          <a:bodyPr/>
          <a:lstStyle/>
          <a:p>
            <a:r>
              <a:rPr lang="en-US" dirty="0"/>
              <a:t>Alan Cabelly, Ph.D., </a:t>
            </a:r>
            <a:r>
              <a:rPr lang="en-US" dirty="0" smtClean="0"/>
              <a:t>SPHR</a:t>
            </a:r>
            <a:br>
              <a:rPr lang="en-US" dirty="0" smtClean="0"/>
            </a:br>
            <a:r>
              <a:rPr lang="en-US" dirty="0" smtClean="0"/>
              <a:t>Co-Dir. College Relations, NHRMA</a:t>
            </a:r>
            <a:endParaRPr lang="en-US" dirty="0"/>
          </a:p>
        </p:txBody>
      </p:sp>
      <p:pic>
        <p:nvPicPr>
          <p:cNvPr id="4" name="IMG_0984(2)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52800" y="1755872"/>
            <a:ext cx="2562225" cy="4525963"/>
          </a:xfr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300135" y="6281835"/>
            <a:ext cx="8643937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r>
              <a:rPr lang="en-US" dirty="0" smtClean="0"/>
              <a:t>Professor/Advisor, Portland State U.</a:t>
            </a:r>
            <a:endParaRPr lang="en-US" dirty="0"/>
          </a:p>
        </p:txBody>
      </p:sp>
      <p:sp>
        <p:nvSpPr>
          <p:cNvPr id="6" name="5-Point Star 5"/>
          <p:cNvSpPr/>
          <p:nvPr/>
        </p:nvSpPr>
        <p:spPr bwMode="auto">
          <a:xfrm rot="20767864">
            <a:off x="-560026" y="2429016"/>
            <a:ext cx="4724400" cy="2895600"/>
          </a:xfrm>
          <a:prstGeom prst="star5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b="1" dirty="0"/>
              <a:t>NHRMA Distinguished member award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905000"/>
            <a:ext cx="2700337" cy="296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20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8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9434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dirty="0" smtClean="0"/>
              <a:t>   For More Information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905000"/>
            <a:ext cx="8534400" cy="2490152"/>
          </a:xfrm>
        </p:spPr>
        <p:txBody>
          <a:bodyPr/>
          <a:lstStyle/>
          <a:p>
            <a:pPr algn="ctr" eaLnBrk="1" hangingPunct="1">
              <a:buNone/>
            </a:pPr>
            <a:endParaRPr lang="en-US" sz="1200" dirty="0" smtClean="0">
              <a:effectLst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en-US" dirty="0" smtClean="0"/>
              <a:t>Ren’ee Mangini, SPHR, GPHR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dirty="0" smtClean="0"/>
              <a:t>NHRMA President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dirty="0" smtClean="0">
                <a:hlinkClick r:id="rId2"/>
              </a:rPr>
              <a:t>mangini@msn.com</a:t>
            </a:r>
            <a:endParaRPr lang="en-US" dirty="0" smtClean="0"/>
          </a:p>
          <a:p>
            <a:pPr marL="0" indent="0" algn="ctr">
              <a:buNone/>
            </a:pPr>
            <a:r>
              <a:rPr lang="en-US" b="1" dirty="0" smtClean="0"/>
              <a:t>www.NHRMA.org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  <a:endParaRPr lang="en-US" dirty="0" smtClean="0">
              <a:solidFill>
                <a:srgbClr val="C00000"/>
              </a:solidFill>
            </a:endParaRPr>
          </a:p>
          <a:p>
            <a:pPr algn="ctr" eaLnBrk="1" hangingPunct="1">
              <a:buFont typeface="Wingdings" pitchFamily="2" charset="2"/>
              <a:buNone/>
            </a:pPr>
            <a:endParaRPr lang="en-US" dirty="0" smtClean="0"/>
          </a:p>
        </p:txBody>
      </p:sp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31406"/>
            <a:ext cx="1648797" cy="1648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ysDot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64" y="4470188"/>
            <a:ext cx="861872" cy="891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57" y="5410200"/>
            <a:ext cx="802479" cy="80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421536" y="4470188"/>
            <a:ext cx="6198464" cy="174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itchFamily="2" charset="2"/>
              <a:buChar char="q"/>
              <a:defRPr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50000"/>
              <a:buFont typeface="Wingdings" pitchFamily="2" charset="2"/>
              <a:buChar char="§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5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5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u="sng" dirty="0" smtClean="0">
                <a:hlinkClick r:id="rId6"/>
              </a:rPr>
              <a:t>www.facebook.com/pages/Nhrma/301830629870692</a:t>
            </a:r>
            <a:r>
              <a:rPr lang="en-US" dirty="0" smtClean="0"/>
              <a:t>    </a:t>
            </a:r>
          </a:p>
          <a:p>
            <a:pPr marL="0" indent="0">
              <a:buNone/>
            </a:pPr>
            <a:r>
              <a:rPr lang="en-US" b="1" dirty="0" smtClean="0"/>
              <a:t>NHRMA72</a:t>
            </a:r>
            <a:endParaRPr lang="en-US" dirty="0"/>
          </a:p>
          <a:p>
            <a:pPr marL="0" indent="0">
              <a:buFont typeface="Wingdings" pitchFamily="2" charset="2"/>
              <a:buNone/>
            </a:pPr>
            <a:r>
              <a:rPr lang="en-US" dirty="0" smtClean="0"/>
              <a:t> </a:t>
            </a:r>
            <a:endParaRPr lang="en-US" dirty="0" smtClean="0">
              <a:solidFill>
                <a:srgbClr val="C00000"/>
              </a:solidFill>
            </a:endParaRPr>
          </a:p>
          <a:p>
            <a:pPr algn="ctr" eaLnBrk="1" hangingPunct="1">
              <a:buFont typeface="Wingdings" pitchFamily="2" charset="2"/>
              <a:buNone/>
            </a:pPr>
            <a:endParaRPr lang="en-U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Northwest Human Resource Management Association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9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8"/>
          <p:cNvSpPr txBox="1">
            <a:spLocks noChangeArrowheads="1"/>
          </p:cNvSpPr>
          <p:nvPr/>
        </p:nvSpPr>
        <p:spPr bwMode="auto">
          <a:xfrm>
            <a:off x="3581400" y="3336925"/>
            <a:ext cx="1600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600" b="1" dirty="0">
                <a:solidFill>
                  <a:schemeClr val="bg1"/>
                </a:solidFill>
                <a:cs typeface="Arial" charset="0"/>
              </a:rPr>
              <a:t>Members</a:t>
            </a:r>
          </a:p>
        </p:txBody>
      </p:sp>
      <p:sp>
        <p:nvSpPr>
          <p:cNvPr id="40" name="Rectangle 1"/>
          <p:cNvSpPr txBox="1">
            <a:spLocks/>
          </p:cNvSpPr>
          <p:nvPr/>
        </p:nvSpPr>
        <p:spPr>
          <a:xfrm>
            <a:off x="1776413" y="381000"/>
            <a:ext cx="6096000" cy="11430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3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SHRM/NHRMA 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3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Structure</a:t>
            </a:r>
            <a:endParaRPr lang="en-US" sz="33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1508" name="Picture 2" descr="NHRMA">
            <a:hlinkClick r:id="rId2" tooltip="NHRMA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8" y="2902420"/>
            <a:ext cx="1676400" cy="157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3" descr="C:\Users\Mary Ludden\AppData\Local\Microsoft\Windows\Temporary Internet Files\Content.IE5\Z2DJD8RX\MC90015688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3041491"/>
            <a:ext cx="1905000" cy="167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4" descr="C:\Users\Mary Ludden\AppData\Local\Microsoft\Windows\Temporary Internet Files\Content.IE5\41NRKU5L\MC900436940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1050765"/>
            <a:ext cx="1852613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9" descr="C:\Users\Mary Ludden\AppData\Local\Microsoft\Windows\Temporary Internet Files\Content.IE5\Z2DJD8RX\MC900156909[2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9120" y="4672885"/>
            <a:ext cx="1905000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0" name="Rectangle 7"/>
          <p:cNvSpPr>
            <a:spLocks noChangeArrowheads="1"/>
          </p:cNvSpPr>
          <p:nvPr/>
        </p:nvSpPr>
        <p:spPr bwMode="auto">
          <a:xfrm>
            <a:off x="5093569" y="2569136"/>
            <a:ext cx="3669431" cy="1190297"/>
          </a:xfrm>
          <a:prstGeom prst="rect">
            <a:avLst/>
          </a:prstGeom>
          <a:solidFill>
            <a:schemeClr val="accent1"/>
          </a:solidFill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pPr algn="ctr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BlackChancery" pitchFamily="2" charset="0"/>
              </a:rPr>
              <a:t>SHRM   AK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BlackChancery" pitchFamily="2" charset="0"/>
            </a:endParaRPr>
          </a:p>
          <a:p>
            <a:pPr algn="ctr"/>
            <a:r>
              <a:rPr lang="en-US" sz="2000" dirty="0">
                <a:latin typeface="BlackChancery" pitchFamily="2" charset="0"/>
              </a:rPr>
              <a:t>4 Chapters</a:t>
            </a:r>
            <a:r>
              <a:rPr lang="en-US" sz="2000" dirty="0" smtClean="0">
                <a:latin typeface="BlackChancery" pitchFamily="2" charset="0"/>
              </a:rPr>
              <a:t>,</a:t>
            </a:r>
          </a:p>
          <a:p>
            <a:pPr algn="ctr"/>
            <a:r>
              <a:rPr lang="en-US" sz="2000" dirty="0" smtClean="0">
                <a:latin typeface="BlackChancery" pitchFamily="2" charset="0"/>
              </a:rPr>
              <a:t> </a:t>
            </a:r>
            <a:r>
              <a:rPr lang="en-US" sz="2000" dirty="0">
                <a:latin typeface="BlackChancery" pitchFamily="2" charset="0"/>
              </a:rPr>
              <a:t>1</a:t>
            </a:r>
            <a:r>
              <a:rPr lang="en-US" sz="2000" dirty="0" smtClean="0">
                <a:latin typeface="BlackChancery" pitchFamily="2" charset="0"/>
              </a:rPr>
              <a:t> </a:t>
            </a:r>
            <a:r>
              <a:rPr lang="en-US" sz="2000" dirty="0">
                <a:latin typeface="BlackChancery" pitchFamily="2" charset="0"/>
              </a:rPr>
              <a:t>Student </a:t>
            </a:r>
            <a:r>
              <a:rPr lang="en-US" sz="2000" dirty="0" smtClean="0">
                <a:latin typeface="BlackChancery" pitchFamily="2" charset="0"/>
              </a:rPr>
              <a:t>Chapter</a:t>
            </a:r>
            <a:endParaRPr lang="en-US" sz="2000" dirty="0">
              <a:latin typeface="BlackChancery" pitchFamily="2" charset="0"/>
            </a:endParaRPr>
          </a:p>
        </p:txBody>
      </p:sp>
      <p:sp>
        <p:nvSpPr>
          <p:cNvPr id="21521" name="Rectangle 26"/>
          <p:cNvSpPr>
            <a:spLocks noChangeArrowheads="1"/>
          </p:cNvSpPr>
          <p:nvPr/>
        </p:nvSpPr>
        <p:spPr bwMode="auto">
          <a:xfrm>
            <a:off x="5093568" y="3812728"/>
            <a:ext cx="3669431" cy="1181166"/>
          </a:xfrm>
          <a:prstGeom prst="rect">
            <a:avLst/>
          </a:prstGeom>
          <a:solidFill>
            <a:schemeClr val="accent1"/>
          </a:solidFill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pPr algn="ctr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BlackChancery" pitchFamily="2" charset="0"/>
              </a:rPr>
              <a:t>SHRM   OR</a:t>
            </a:r>
          </a:p>
          <a:p>
            <a:pPr algn="ctr"/>
            <a:r>
              <a:rPr lang="en-US" sz="2000" dirty="0" smtClean="0">
                <a:latin typeface="BlackChancery" pitchFamily="2" charset="0"/>
              </a:rPr>
              <a:t>10 </a:t>
            </a:r>
            <a:r>
              <a:rPr lang="en-US" sz="2000" dirty="0">
                <a:latin typeface="BlackChancery" pitchFamily="2" charset="0"/>
              </a:rPr>
              <a:t>Chapters</a:t>
            </a:r>
            <a:r>
              <a:rPr lang="en-US" sz="2000" dirty="0" smtClean="0">
                <a:latin typeface="BlackChancery" pitchFamily="2" charset="0"/>
              </a:rPr>
              <a:t>,</a:t>
            </a:r>
          </a:p>
          <a:p>
            <a:pPr algn="ctr"/>
            <a:r>
              <a:rPr lang="en-US" sz="2000" dirty="0" smtClean="0">
                <a:latin typeface="BlackChancery" pitchFamily="2" charset="0"/>
              </a:rPr>
              <a:t> </a:t>
            </a:r>
            <a:r>
              <a:rPr lang="en-US" sz="2000" dirty="0">
                <a:latin typeface="BlackChancery" pitchFamily="2" charset="0"/>
              </a:rPr>
              <a:t>3 Student Chapters</a:t>
            </a:r>
          </a:p>
        </p:txBody>
      </p:sp>
      <p:sp>
        <p:nvSpPr>
          <p:cNvPr id="21522" name="Rectangle 27"/>
          <p:cNvSpPr>
            <a:spLocks noChangeArrowheads="1"/>
          </p:cNvSpPr>
          <p:nvPr/>
        </p:nvSpPr>
        <p:spPr bwMode="auto">
          <a:xfrm>
            <a:off x="5093569" y="5083681"/>
            <a:ext cx="3642994" cy="1150689"/>
          </a:xfrm>
          <a:prstGeom prst="rect">
            <a:avLst/>
          </a:prstGeom>
          <a:solidFill>
            <a:schemeClr val="accent1"/>
          </a:solidFill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pPr algn="ctr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BlackChancery" pitchFamily="2" charset="0"/>
              </a:rPr>
              <a:t>SHRM   WA</a:t>
            </a:r>
          </a:p>
          <a:p>
            <a:pPr algn="ctr"/>
            <a:r>
              <a:rPr lang="en-US" sz="2000" dirty="0" smtClean="0">
                <a:latin typeface="BlackChancery" pitchFamily="2" charset="0"/>
              </a:rPr>
              <a:t>17 </a:t>
            </a:r>
            <a:r>
              <a:rPr lang="en-US" sz="2000" dirty="0">
                <a:latin typeface="BlackChancery" pitchFamily="2" charset="0"/>
              </a:rPr>
              <a:t>Chapters, </a:t>
            </a:r>
            <a:endParaRPr lang="en-US" sz="2000" dirty="0" smtClean="0">
              <a:latin typeface="BlackChancery" pitchFamily="2" charset="0"/>
            </a:endParaRPr>
          </a:p>
          <a:p>
            <a:pPr algn="ctr"/>
            <a:r>
              <a:rPr lang="en-US" sz="2000" dirty="0" smtClean="0">
                <a:latin typeface="BlackChancery" pitchFamily="2" charset="0"/>
              </a:rPr>
              <a:t>8 </a:t>
            </a:r>
            <a:r>
              <a:rPr lang="en-US" sz="2000" dirty="0">
                <a:latin typeface="BlackChancery" pitchFamily="2" charset="0"/>
              </a:rPr>
              <a:t>Student Chapters</a:t>
            </a:r>
          </a:p>
        </p:txBody>
      </p:sp>
      <p:cxnSp>
        <p:nvCxnSpPr>
          <p:cNvPr id="3" name="Curved Connector 2"/>
          <p:cNvCxnSpPr/>
          <p:nvPr/>
        </p:nvCxnSpPr>
        <p:spPr bwMode="auto">
          <a:xfrm flipV="1">
            <a:off x="-941388" y="6851358"/>
            <a:ext cx="808038" cy="807086"/>
          </a:xfrm>
          <a:prstGeom prst="curvedConnector3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ot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Curved Connector 20"/>
          <p:cNvCxnSpPr/>
          <p:nvPr/>
        </p:nvCxnSpPr>
        <p:spPr bwMode="auto">
          <a:xfrm>
            <a:off x="2249488" y="7924800"/>
            <a:ext cx="594360" cy="170180"/>
          </a:xfrm>
          <a:prstGeom prst="curvedConnector3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ot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Curved Connector 23"/>
          <p:cNvCxnSpPr/>
          <p:nvPr/>
        </p:nvCxnSpPr>
        <p:spPr bwMode="auto">
          <a:xfrm>
            <a:off x="1411288" y="7031286"/>
            <a:ext cx="692150" cy="690721"/>
          </a:xfrm>
          <a:prstGeom prst="curvedConnector3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ot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1523" name="Picture 1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651000"/>
            <a:ext cx="1847850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ysDot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24" name="Picture 2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720" y="2426877"/>
            <a:ext cx="1938337" cy="1229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ysDot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8" descr="http://www.naturalarea.org/09conference/images/WashingtonStateFerries-by-Stephen-J-Brown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71799" y="5068974"/>
            <a:ext cx="1998299" cy="1150689"/>
          </a:xfrm>
          <a:prstGeom prst="rect">
            <a:avLst/>
          </a:prstGeom>
          <a:noFill/>
        </p:spPr>
      </p:pic>
      <p:pic>
        <p:nvPicPr>
          <p:cNvPr id="32" name="Picture 2" descr="http://www.history.com/images/states/images/oregon/oregon-state-main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71799" y="3784736"/>
            <a:ext cx="1933258" cy="1209158"/>
          </a:xfrm>
          <a:prstGeom prst="rect">
            <a:avLst/>
          </a:prstGeom>
          <a:noFill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336291" y="1888118"/>
            <a:ext cx="5260858" cy="432118"/>
          </a:xfrm>
          <a:prstGeom prst="rect">
            <a:avLst/>
          </a:prstGeom>
          <a:solidFill>
            <a:schemeClr val="accent1"/>
          </a:solidFill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pPr algn="ctr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BlackChancery" pitchFamily="2" charset="0"/>
              </a:rPr>
              <a:t>SHRM   Pacific West Regional Council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BlackChancery" pitchFamily="2" charset="0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2545489" y="2320236"/>
            <a:ext cx="0" cy="3470964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  <a:ex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endCxn id="32" idx="1"/>
          </p:cNvCxnSpPr>
          <p:nvPr/>
        </p:nvCxnSpPr>
        <p:spPr bwMode="auto">
          <a:xfrm>
            <a:off x="2545489" y="4389315"/>
            <a:ext cx="426310" cy="0"/>
          </a:xfrm>
          <a:prstGeom prst="line">
            <a:avLst/>
          </a:prstGeom>
          <a:ln w="28575"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 bwMode="auto">
          <a:xfrm>
            <a:off x="2546668" y="5791200"/>
            <a:ext cx="426310" cy="0"/>
          </a:xfrm>
          <a:prstGeom prst="line">
            <a:avLst/>
          </a:prstGeom>
          <a:ln w="28575"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 bwMode="auto">
          <a:xfrm>
            <a:off x="2546668" y="3088947"/>
            <a:ext cx="426310" cy="0"/>
          </a:xfrm>
          <a:prstGeom prst="line">
            <a:avLst/>
          </a:prstGeom>
          <a:ln w="28575"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 bwMode="auto">
          <a:xfrm>
            <a:off x="2249488" y="4055718"/>
            <a:ext cx="717232" cy="137873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Straight Connector 33"/>
          <p:cNvCxnSpPr/>
          <p:nvPr/>
        </p:nvCxnSpPr>
        <p:spPr bwMode="auto">
          <a:xfrm>
            <a:off x="2249488" y="4055719"/>
            <a:ext cx="723490" cy="15239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Straight Connector 34"/>
          <p:cNvCxnSpPr>
            <a:endCxn id="21524" idx="1"/>
          </p:cNvCxnSpPr>
          <p:nvPr/>
        </p:nvCxnSpPr>
        <p:spPr bwMode="auto">
          <a:xfrm flipV="1">
            <a:off x="2249488" y="3041491"/>
            <a:ext cx="717232" cy="101422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TextBox 4"/>
          <p:cNvSpPr txBox="1"/>
          <p:nvPr/>
        </p:nvSpPr>
        <p:spPr>
          <a:xfrm>
            <a:off x="6172200" y="1733166"/>
            <a:ext cx="200844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b="1" dirty="0"/>
              <a:t>1939 F</a:t>
            </a:r>
            <a:r>
              <a:rPr lang="en-US" sz="2800" b="1" dirty="0" smtClean="0"/>
              <a:t>ounded</a:t>
            </a:r>
          </a:p>
        </p:txBody>
      </p:sp>
      <p:sp>
        <p:nvSpPr>
          <p:cNvPr id="7" name="Rectangle 6"/>
          <p:cNvSpPr/>
          <p:nvPr/>
        </p:nvSpPr>
        <p:spPr>
          <a:xfrm>
            <a:off x="430784" y="4779913"/>
            <a:ext cx="1877896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1972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/>
              <a:t>A</a:t>
            </a:r>
            <a:r>
              <a:rPr lang="en-US" sz="2800" b="1" dirty="0" smtClean="0"/>
              <a:t>ffiliated SHRM</a:t>
            </a:r>
            <a:endParaRPr lang="en-US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236" y="639602"/>
            <a:ext cx="6223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481" y="595152"/>
            <a:ext cx="6667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36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33400"/>
            <a:ext cx="6629400" cy="1143000"/>
          </a:xfrm>
        </p:spPr>
        <p:txBody>
          <a:bodyPr/>
          <a:lstStyle/>
          <a:p>
            <a:r>
              <a:rPr lang="en-US" dirty="0"/>
              <a:t>James L. Nimnicht, Ph.D.</a:t>
            </a:r>
            <a:br>
              <a:rPr lang="en-US" dirty="0"/>
            </a:br>
            <a:endParaRPr lang="en-US" dirty="0"/>
          </a:p>
        </p:txBody>
      </p:sp>
      <p:pic>
        <p:nvPicPr>
          <p:cNvPr id="4" name="IMG_0048_avi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8800" y="1600200"/>
            <a:ext cx="8026400" cy="4525963"/>
          </a:xfr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445631" y="6241402"/>
            <a:ext cx="8469769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r>
              <a:rPr lang="en-US" dirty="0" smtClean="0"/>
              <a:t>Professor/Advisor, Central WA U.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2248">
            <a:off x="4242028" y="726146"/>
            <a:ext cx="4786313" cy="293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562" y="4038600"/>
            <a:ext cx="1562532" cy="1949192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724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NHRMA Advantage!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51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33400"/>
            <a:ext cx="7010400" cy="1143000"/>
          </a:xfrm>
        </p:spPr>
        <p:txBody>
          <a:bodyPr/>
          <a:lstStyle/>
          <a:p>
            <a:r>
              <a:rPr lang="en-US" dirty="0" smtClean="0"/>
              <a:t>Marilyn Hoppen, SPHR</a:t>
            </a:r>
            <a:br>
              <a:rPr lang="en-US" dirty="0" smtClean="0"/>
            </a:br>
            <a:r>
              <a:rPr lang="en-US" dirty="0" smtClean="0"/>
              <a:t>President</a:t>
            </a:r>
            <a:r>
              <a:rPr lang="en-US" dirty="0"/>
              <a:t>, </a:t>
            </a:r>
            <a:r>
              <a:rPr lang="en-US" dirty="0" smtClean="0"/>
              <a:t>West Sound </a:t>
            </a:r>
            <a:r>
              <a:rPr lang="en-US" dirty="0" err="1" smtClean="0"/>
              <a:t>HRMA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6305">
            <a:off x="669084" y="2807368"/>
            <a:ext cx="1388316" cy="1807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4452">
            <a:off x="6553200" y="2133600"/>
            <a:ext cx="20574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762001" y="6215354"/>
            <a:ext cx="74676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r>
              <a:rPr lang="en-US" dirty="0" err="1"/>
              <a:t>SVP</a:t>
            </a:r>
            <a:r>
              <a:rPr lang="en-US" dirty="0"/>
              <a:t>/HR Director, Kitsap </a:t>
            </a:r>
            <a:r>
              <a:rPr lang="en-US" dirty="0" smtClean="0"/>
              <a:t>Bank</a:t>
            </a:r>
            <a:endParaRPr lang="en-US" dirty="0"/>
          </a:p>
        </p:txBody>
      </p:sp>
      <p:pic>
        <p:nvPicPr>
          <p:cNvPr id="4" name="Marilyn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11401" y="2072670"/>
            <a:ext cx="4368800" cy="3276600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88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2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33400"/>
            <a:ext cx="6781800" cy="1143000"/>
          </a:xfrm>
        </p:spPr>
        <p:txBody>
          <a:bodyPr/>
          <a:lstStyle/>
          <a:p>
            <a:r>
              <a:rPr lang="en-US" dirty="0" smtClean="0"/>
              <a:t>NHRMA Power for </a:t>
            </a:r>
            <a:r>
              <a:rPr lang="en-US" dirty="0"/>
              <a:t>O</a:t>
            </a:r>
            <a:r>
              <a:rPr lang="en-US" dirty="0" smtClean="0"/>
              <a:t>ur </a:t>
            </a:r>
            <a:br>
              <a:rPr lang="en-US" dirty="0" smtClean="0"/>
            </a:br>
            <a:r>
              <a:rPr lang="en-US" dirty="0" smtClean="0"/>
              <a:t>Profession </a:t>
            </a:r>
            <a:r>
              <a:rPr lang="en-US" dirty="0" smtClean="0"/>
              <a:t>Our Three States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8800"/>
            <a:ext cx="8839200" cy="33528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endParaRPr lang="en-US" sz="3600" b="1" dirty="0" smtClean="0"/>
          </a:p>
          <a:p>
            <a:pPr>
              <a:buFont typeface="Wingdings" pitchFamily="2" charset="2"/>
              <a:buChar char="v"/>
            </a:pPr>
            <a:r>
              <a:rPr lang="en-US" sz="3600" b="1" dirty="0" smtClean="0"/>
              <a:t>Unleash </a:t>
            </a:r>
            <a:r>
              <a:rPr lang="en-US" sz="3600" b="1" dirty="0" smtClean="0"/>
              <a:t>HR Professionals Potential</a:t>
            </a:r>
          </a:p>
          <a:p>
            <a:pPr>
              <a:buFont typeface="Wingdings" pitchFamily="2" charset="2"/>
              <a:buChar char="v"/>
            </a:pPr>
            <a:endParaRPr lang="en-US" sz="2400" b="1" dirty="0" smtClean="0"/>
          </a:p>
          <a:p>
            <a:pPr>
              <a:buFont typeface="Wingdings" pitchFamily="2" charset="2"/>
              <a:buChar char="v"/>
            </a:pPr>
            <a:r>
              <a:rPr lang="en-US" sz="3600" b="1" dirty="0" smtClean="0"/>
              <a:t>Elevate </a:t>
            </a:r>
            <a:r>
              <a:rPr lang="en-US" sz="3600" b="1" dirty="0" smtClean="0"/>
              <a:t>&amp; </a:t>
            </a:r>
            <a:r>
              <a:rPr lang="en-US" sz="3600" b="1" dirty="0" smtClean="0"/>
              <a:t>Advance our Profession</a:t>
            </a:r>
            <a:endParaRPr lang="en-US" sz="3600" b="1" dirty="0" smtClean="0"/>
          </a:p>
          <a:p>
            <a:pPr>
              <a:buFont typeface="Wingdings" pitchFamily="2" charset="2"/>
              <a:buChar char="v"/>
            </a:pPr>
            <a:endParaRPr lang="en-US" sz="2400" b="1" dirty="0" smtClean="0"/>
          </a:p>
          <a:p>
            <a:pPr>
              <a:buFont typeface="Wingdings" pitchFamily="2" charset="2"/>
              <a:buChar char="v"/>
            </a:pPr>
            <a:r>
              <a:rPr lang="en-US" sz="3600" b="1" dirty="0" smtClean="0"/>
              <a:t>Create </a:t>
            </a:r>
            <a:r>
              <a:rPr lang="en-US" sz="3600" b="1" dirty="0" smtClean="0"/>
              <a:t>Successful HR Professionals</a:t>
            </a:r>
            <a:endParaRPr lang="en-US" sz="36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91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533400"/>
            <a:ext cx="6705600" cy="1143000"/>
          </a:xfrm>
        </p:spPr>
        <p:txBody>
          <a:bodyPr/>
          <a:lstStyle/>
          <a:p>
            <a:r>
              <a:rPr lang="en-US" dirty="0"/>
              <a:t>Mary </a:t>
            </a:r>
            <a:r>
              <a:rPr lang="en-US" dirty="0" smtClean="0"/>
              <a:t>Ludden, SPHR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WA </a:t>
            </a:r>
            <a:r>
              <a:rPr lang="en-US" dirty="0"/>
              <a:t>State Council Director</a:t>
            </a:r>
          </a:p>
        </p:txBody>
      </p:sp>
      <p:pic>
        <p:nvPicPr>
          <p:cNvPr id="4" name="VIDEO0014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" y="1600200"/>
            <a:ext cx="5657850" cy="4525963"/>
          </a:xfr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676400" y="6286500"/>
            <a:ext cx="67056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r>
              <a:rPr lang="en-US" dirty="0" smtClean="0"/>
              <a:t>HR, </a:t>
            </a:r>
            <a:r>
              <a:rPr lang="en-US" dirty="0"/>
              <a:t>The Boeing Company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7377">
            <a:off x="6672860" y="1889447"/>
            <a:ext cx="1912776" cy="2489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19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28302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533400"/>
            <a:ext cx="6705600" cy="1143000"/>
          </a:xfrm>
        </p:spPr>
        <p:txBody>
          <a:bodyPr/>
          <a:lstStyle/>
          <a:p>
            <a:r>
              <a:rPr lang="en-US" sz="3600" dirty="0"/>
              <a:t>Unleashes HR </a:t>
            </a:r>
            <a:r>
              <a:rPr lang="en-US" sz="3600" dirty="0" smtClean="0"/>
              <a:t>Professionals Potential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Support for SHRM Members, Chapters, &amp; State Councils in </a:t>
            </a:r>
            <a:r>
              <a:rPr lang="en-US" dirty="0" smtClean="0"/>
              <a:t>our area </a:t>
            </a:r>
            <a:r>
              <a:rPr lang="en-US" dirty="0" smtClean="0">
                <a:solidFill>
                  <a:srgbClr val="00B050"/>
                </a:solidFill>
              </a:rPr>
              <a:t>($</a:t>
            </a:r>
            <a:r>
              <a:rPr lang="en-US" dirty="0" smtClean="0">
                <a:solidFill>
                  <a:srgbClr val="00B050"/>
                </a:solidFill>
              </a:rPr>
              <a:t>51,000 in 2012)</a:t>
            </a:r>
            <a:endParaRPr lang="en-US" dirty="0" smtClean="0">
              <a:solidFill>
                <a:srgbClr val="00B050"/>
              </a:solidFill>
            </a:endParaRPr>
          </a:p>
          <a:p>
            <a:endParaRPr lang="en-US" sz="1800" dirty="0" smtClean="0"/>
          </a:p>
          <a:p>
            <a:r>
              <a:rPr lang="en-US" dirty="0" smtClean="0"/>
              <a:t>Outstanding Programs </a:t>
            </a:r>
            <a:r>
              <a:rPr lang="en-US" dirty="0" smtClean="0"/>
              <a:t>(Annual Conference</a:t>
            </a:r>
            <a:r>
              <a:rPr lang="en-US" dirty="0" smtClean="0"/>
              <a:t>, HR Foundations/HR Academy &amp; Events)</a:t>
            </a:r>
          </a:p>
          <a:p>
            <a:endParaRPr lang="en-US" sz="2000" dirty="0" smtClean="0"/>
          </a:p>
          <a:p>
            <a:r>
              <a:rPr lang="en-US" dirty="0" smtClean="0"/>
              <a:t>Leadership Development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(Training &amp; Support)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05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udio">
  <a:themeElements>
    <a:clrScheme name="Studio 2">
      <a:dk1>
        <a:srgbClr val="000000"/>
      </a:dk1>
      <a:lt1>
        <a:srgbClr val="FFFFFF"/>
      </a:lt1>
      <a:dk2>
        <a:srgbClr val="3732A0"/>
      </a:dk2>
      <a:lt2>
        <a:srgbClr val="666699"/>
      </a:lt2>
      <a:accent1>
        <a:srgbClr val="CCCCFF"/>
      </a:accent1>
      <a:accent2>
        <a:srgbClr val="009999"/>
      </a:accent2>
      <a:accent3>
        <a:srgbClr val="FFFFFF"/>
      </a:accent3>
      <a:accent4>
        <a:srgbClr val="000000"/>
      </a:accent4>
      <a:accent5>
        <a:srgbClr val="E2E2FF"/>
      </a:accent5>
      <a:accent6>
        <a:srgbClr val="008A8A"/>
      </a:accent6>
      <a:hlink>
        <a:srgbClr val="3366CC"/>
      </a:hlink>
      <a:folHlink>
        <a:srgbClr val="9094B8"/>
      </a:folHlink>
    </a:clrScheme>
    <a:fontScheme name="Studio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ysDot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ysDot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udio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10624</TotalTime>
  <Words>380</Words>
  <Application>Microsoft Office PowerPoint</Application>
  <PresentationFormat>On-screen Show (4:3)</PresentationFormat>
  <Paragraphs>98</Paragraphs>
  <Slides>22</Slides>
  <Notes>0</Notes>
  <HiddenSlides>0</HiddenSlides>
  <MMClips>10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Studio</vt:lpstr>
      <vt:lpstr>PowerPoint Presentation</vt:lpstr>
      <vt:lpstr>Rick Howell, GPHR, SPHR, CCP Past-President, NHRMA</vt:lpstr>
      <vt:lpstr>PowerPoint Presentation</vt:lpstr>
      <vt:lpstr>James L. Nimnicht, Ph.D. </vt:lpstr>
      <vt:lpstr>PowerPoint Presentation</vt:lpstr>
      <vt:lpstr>Marilyn Hoppen, SPHR President, West Sound HRMA </vt:lpstr>
      <vt:lpstr>NHRMA Power for Our  Profession Our Three States</vt:lpstr>
      <vt:lpstr>Mary Ludden, SPHR WA State Council Director</vt:lpstr>
      <vt:lpstr>Unleashes HR Professionals Potential</vt:lpstr>
      <vt:lpstr>Patty Hickok, SPHR, GPHR Alaska State Council Director</vt:lpstr>
      <vt:lpstr>Elevates &amp; Advances the HR Profession</vt:lpstr>
      <vt:lpstr>Chris Feiring-Nishihara Past-President, LWIT</vt:lpstr>
      <vt:lpstr>Creates Successful HR Professionals</vt:lpstr>
      <vt:lpstr>Scott Washburn, SPHR MAC Representative, SHRM</vt:lpstr>
      <vt:lpstr>Success Comes From </vt:lpstr>
      <vt:lpstr>Nancy Miller, SPHR Workforce Readiness Dir., ASHRM Legislative Dir. AK State Council</vt:lpstr>
      <vt:lpstr>NHRMA</vt:lpstr>
      <vt:lpstr>John Vlastelica Strategic Advisor, SMA </vt:lpstr>
      <vt:lpstr>PowerPoint Presentation</vt:lpstr>
      <vt:lpstr>Alan Cabelly, Ph.D., SPHR Co-Dir. College Relations, NHRMA</vt:lpstr>
      <vt:lpstr>   For More Information</vt:lpstr>
      <vt:lpstr>PowerPoint Presentation</vt:lpstr>
    </vt:vector>
  </TitlesOfParts>
  <Company>Kitsap Bank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Hoppenm</dc:creator>
  <cp:lastModifiedBy>Renee</cp:lastModifiedBy>
  <cp:revision>215</cp:revision>
  <cp:lastPrinted>2012-03-21T06:55:58Z</cp:lastPrinted>
  <dcterms:created xsi:type="dcterms:W3CDTF">2009-02-09T17:36:22Z</dcterms:created>
  <dcterms:modified xsi:type="dcterms:W3CDTF">2012-10-01T11:28:14Z</dcterms:modified>
</cp:coreProperties>
</file>