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46" r:id="rId1"/>
  </p:sldMasterIdLst>
  <p:notesMasterIdLst>
    <p:notesMasterId r:id="rId39"/>
  </p:notesMasterIdLst>
  <p:handoutMasterIdLst>
    <p:handoutMasterId r:id="rId40"/>
  </p:handoutMasterIdLst>
  <p:sldIdLst>
    <p:sldId id="256" r:id="rId2"/>
    <p:sldId id="305" r:id="rId3"/>
    <p:sldId id="307" r:id="rId4"/>
    <p:sldId id="308" r:id="rId5"/>
    <p:sldId id="319" r:id="rId6"/>
    <p:sldId id="317" r:id="rId7"/>
    <p:sldId id="320" r:id="rId8"/>
    <p:sldId id="321" r:id="rId9"/>
    <p:sldId id="309" r:id="rId10"/>
    <p:sldId id="263" r:id="rId11"/>
    <p:sldId id="314" r:id="rId12"/>
    <p:sldId id="265" r:id="rId13"/>
    <p:sldId id="260" r:id="rId14"/>
    <p:sldId id="322" r:id="rId15"/>
    <p:sldId id="323" r:id="rId16"/>
    <p:sldId id="324" r:id="rId17"/>
    <p:sldId id="318" r:id="rId18"/>
    <p:sldId id="304" r:id="rId19"/>
    <p:sldId id="291" r:id="rId20"/>
    <p:sldId id="297" r:id="rId21"/>
    <p:sldId id="295" r:id="rId22"/>
    <p:sldId id="298" r:id="rId23"/>
    <p:sldId id="299" r:id="rId24"/>
    <p:sldId id="268" r:id="rId25"/>
    <p:sldId id="283" r:id="rId26"/>
    <p:sldId id="279" r:id="rId27"/>
    <p:sldId id="274" r:id="rId28"/>
    <p:sldId id="275" r:id="rId29"/>
    <p:sldId id="286" r:id="rId30"/>
    <p:sldId id="316" r:id="rId31"/>
    <p:sldId id="290" r:id="rId32"/>
    <p:sldId id="300" r:id="rId33"/>
    <p:sldId id="294" r:id="rId34"/>
    <p:sldId id="296" r:id="rId35"/>
    <p:sldId id="292" r:id="rId36"/>
    <p:sldId id="301" r:id="rId37"/>
    <p:sldId id="306" r:id="rId38"/>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76" autoAdjust="0"/>
  </p:normalViewPr>
  <p:slideViewPr>
    <p:cSldViewPr>
      <p:cViewPr>
        <p:scale>
          <a:sx n="51" d="100"/>
          <a:sy n="51" d="100"/>
        </p:scale>
        <p:origin x="-2112" y="-870"/>
      </p:cViewPr>
      <p:guideLst>
        <p:guide orient="horz" pos="2160"/>
        <p:guide pos="2880"/>
      </p:guideLst>
    </p:cSldViewPr>
  </p:slideViewPr>
  <p:outlineViewPr>
    <p:cViewPr>
      <p:scale>
        <a:sx n="33" d="100"/>
        <a:sy n="33" d="100"/>
      </p:scale>
      <p:origin x="0" y="10854"/>
    </p:cViewPr>
  </p:outlineViewPr>
  <p:notesTextViewPr>
    <p:cViewPr>
      <p:scale>
        <a:sx n="100" d="100"/>
        <a:sy n="100" d="100"/>
      </p:scale>
      <p:origin x="0" y="0"/>
    </p:cViewPr>
  </p:notesTextViewPr>
  <p:sorterViewPr>
    <p:cViewPr>
      <p:scale>
        <a:sx n="112" d="100"/>
        <a:sy n="112" d="100"/>
      </p:scale>
      <p:origin x="0" y="0"/>
    </p:cViewPr>
  </p:sorterViewPr>
  <p:notesViewPr>
    <p:cSldViewPr>
      <p:cViewPr varScale="1">
        <p:scale>
          <a:sx n="68" d="100"/>
          <a:sy n="68" d="100"/>
        </p:scale>
        <p:origin x="-2856" y="-120"/>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11DE10-9CF7-4336-8D81-CA527935EF4D}" type="doc">
      <dgm:prSet loTypeId="urn:microsoft.com/office/officeart/2005/8/layout/rings+Icon" loCatId="relationship" qsTypeId="urn:microsoft.com/office/officeart/2005/8/quickstyle/3d9" qsCatId="3D" csTypeId="urn:microsoft.com/office/officeart/2005/8/colors/accent1_2" csCatId="accent1" phldr="1"/>
      <dgm:spPr/>
      <dgm:t>
        <a:bodyPr/>
        <a:lstStyle/>
        <a:p>
          <a:endParaRPr lang="en-US"/>
        </a:p>
      </dgm:t>
    </dgm:pt>
    <dgm:pt modelId="{7A1ED390-EA86-4990-A19C-6E0A3C73BCA2}">
      <dgm:prSet phldrT="[Text]"/>
      <dgm:spPr>
        <a:solidFill>
          <a:srgbClr val="FF0000">
            <a:alpha val="50000"/>
          </a:srgbClr>
        </a:solidFill>
      </dgm:spPr>
      <dgm:t>
        <a:bodyPr/>
        <a:lstStyle/>
        <a:p>
          <a:r>
            <a:rPr lang="en-US" dirty="0" smtClean="0"/>
            <a:t>President</a:t>
          </a:r>
          <a:endParaRPr lang="en-US" dirty="0"/>
        </a:p>
      </dgm:t>
    </dgm:pt>
    <dgm:pt modelId="{FD208BB2-D615-4221-986B-22CD2247E364}" type="parTrans" cxnId="{5A03AACE-B63F-4A11-9511-E93D6FADE67D}">
      <dgm:prSet/>
      <dgm:spPr/>
      <dgm:t>
        <a:bodyPr/>
        <a:lstStyle/>
        <a:p>
          <a:endParaRPr lang="en-US"/>
        </a:p>
      </dgm:t>
    </dgm:pt>
    <dgm:pt modelId="{F34839E5-380A-4D27-A37F-6D1E4CC6BC01}" type="sibTrans" cxnId="{5A03AACE-B63F-4A11-9511-E93D6FADE67D}">
      <dgm:prSet/>
      <dgm:spPr/>
      <dgm:t>
        <a:bodyPr/>
        <a:lstStyle/>
        <a:p>
          <a:endParaRPr lang="en-US"/>
        </a:p>
      </dgm:t>
    </dgm:pt>
    <dgm:pt modelId="{76440627-585C-434D-BD37-8D062D04FD40}">
      <dgm:prSet phldrT="[Text]"/>
      <dgm:spPr>
        <a:solidFill>
          <a:schemeClr val="accent3">
            <a:lumMod val="50000"/>
            <a:alpha val="50000"/>
          </a:schemeClr>
        </a:solidFill>
      </dgm:spPr>
      <dgm:t>
        <a:bodyPr/>
        <a:lstStyle/>
        <a:p>
          <a:r>
            <a:rPr lang="en-US" dirty="0" smtClean="0"/>
            <a:t>Vice President</a:t>
          </a:r>
          <a:endParaRPr lang="en-US" dirty="0"/>
        </a:p>
      </dgm:t>
    </dgm:pt>
    <dgm:pt modelId="{00C4B9AA-E782-4D9E-BAB0-7C0E2F56FAE5}" type="parTrans" cxnId="{DA413B6C-8938-41AD-B00A-28A5D1B7F86E}">
      <dgm:prSet/>
      <dgm:spPr/>
      <dgm:t>
        <a:bodyPr/>
        <a:lstStyle/>
        <a:p>
          <a:endParaRPr lang="en-US"/>
        </a:p>
      </dgm:t>
    </dgm:pt>
    <dgm:pt modelId="{9B8CA069-362F-4E9F-B536-7CF2C2AE95A6}" type="sibTrans" cxnId="{DA413B6C-8938-41AD-B00A-28A5D1B7F86E}">
      <dgm:prSet/>
      <dgm:spPr/>
      <dgm:t>
        <a:bodyPr/>
        <a:lstStyle/>
        <a:p>
          <a:endParaRPr lang="en-US"/>
        </a:p>
      </dgm:t>
    </dgm:pt>
    <dgm:pt modelId="{D36C918A-A3CB-4BE5-B742-4B7EFBDC8CC7}">
      <dgm:prSet phldrT="[Text]"/>
      <dgm:spPr>
        <a:solidFill>
          <a:schemeClr val="accent3">
            <a:lumMod val="50000"/>
            <a:alpha val="50000"/>
          </a:schemeClr>
        </a:solidFill>
      </dgm:spPr>
      <dgm:t>
        <a:bodyPr/>
        <a:lstStyle/>
        <a:p>
          <a:r>
            <a:rPr lang="en-US" dirty="0" smtClean="0"/>
            <a:t>Past President</a:t>
          </a:r>
          <a:endParaRPr lang="en-US" dirty="0"/>
        </a:p>
      </dgm:t>
    </dgm:pt>
    <dgm:pt modelId="{D1E1DC91-40DC-4F26-9654-8F0DF8261EF2}" type="parTrans" cxnId="{DD1FC9F9-28D1-44F7-8D36-0C9EDCD8148D}">
      <dgm:prSet/>
      <dgm:spPr/>
      <dgm:t>
        <a:bodyPr/>
        <a:lstStyle/>
        <a:p>
          <a:endParaRPr lang="en-US"/>
        </a:p>
      </dgm:t>
    </dgm:pt>
    <dgm:pt modelId="{7916BDC6-8A41-4CD3-8915-FE01D7AD5B42}" type="sibTrans" cxnId="{DD1FC9F9-28D1-44F7-8D36-0C9EDCD8148D}">
      <dgm:prSet/>
      <dgm:spPr/>
      <dgm:t>
        <a:bodyPr/>
        <a:lstStyle/>
        <a:p>
          <a:endParaRPr lang="en-US"/>
        </a:p>
      </dgm:t>
    </dgm:pt>
    <dgm:pt modelId="{8130BBAA-B9EB-441C-99A6-CD1FA58112F9}">
      <dgm:prSet phldrT="[Text]"/>
      <dgm:spPr>
        <a:solidFill>
          <a:schemeClr val="accent3">
            <a:lumMod val="50000"/>
            <a:alpha val="50000"/>
          </a:schemeClr>
        </a:solidFill>
      </dgm:spPr>
      <dgm:t>
        <a:bodyPr/>
        <a:lstStyle/>
        <a:p>
          <a:r>
            <a:rPr lang="en-US" dirty="0" smtClean="0"/>
            <a:t>Secretary</a:t>
          </a:r>
          <a:endParaRPr lang="en-US" dirty="0"/>
        </a:p>
      </dgm:t>
    </dgm:pt>
    <dgm:pt modelId="{4D4220A9-CEC5-46EA-BA99-61926F2AD1F9}" type="parTrans" cxnId="{A8050C36-4E45-4EAE-8859-6DF0470DEF8B}">
      <dgm:prSet/>
      <dgm:spPr/>
      <dgm:t>
        <a:bodyPr/>
        <a:lstStyle/>
        <a:p>
          <a:endParaRPr lang="en-US"/>
        </a:p>
      </dgm:t>
    </dgm:pt>
    <dgm:pt modelId="{B807A316-DCAF-4369-BDA1-EDB8B73D466C}" type="sibTrans" cxnId="{A8050C36-4E45-4EAE-8859-6DF0470DEF8B}">
      <dgm:prSet/>
      <dgm:spPr/>
      <dgm:t>
        <a:bodyPr/>
        <a:lstStyle/>
        <a:p>
          <a:endParaRPr lang="en-US"/>
        </a:p>
      </dgm:t>
    </dgm:pt>
    <dgm:pt modelId="{46618070-0F9D-4989-8F1D-FD873CC671A5}">
      <dgm:prSet phldrT="[Text]"/>
      <dgm:spPr>
        <a:solidFill>
          <a:schemeClr val="accent3">
            <a:lumMod val="50000"/>
            <a:alpha val="50000"/>
          </a:schemeClr>
        </a:solidFill>
      </dgm:spPr>
      <dgm:t>
        <a:bodyPr/>
        <a:lstStyle/>
        <a:p>
          <a:r>
            <a:rPr lang="en-US" dirty="0" smtClean="0"/>
            <a:t>Treasurer</a:t>
          </a:r>
          <a:endParaRPr lang="en-US" dirty="0"/>
        </a:p>
      </dgm:t>
    </dgm:pt>
    <dgm:pt modelId="{69308553-36B7-431A-995E-D7772B8AE3D9}" type="parTrans" cxnId="{75049566-5DCD-452A-A5CF-8E5D9B9FD6C1}">
      <dgm:prSet/>
      <dgm:spPr/>
      <dgm:t>
        <a:bodyPr/>
        <a:lstStyle/>
        <a:p>
          <a:endParaRPr lang="en-US"/>
        </a:p>
      </dgm:t>
    </dgm:pt>
    <dgm:pt modelId="{4D281506-6AB3-43C5-A552-B59368F94255}" type="sibTrans" cxnId="{75049566-5DCD-452A-A5CF-8E5D9B9FD6C1}">
      <dgm:prSet/>
      <dgm:spPr/>
      <dgm:t>
        <a:bodyPr/>
        <a:lstStyle/>
        <a:p>
          <a:endParaRPr lang="en-US"/>
        </a:p>
      </dgm:t>
    </dgm:pt>
    <dgm:pt modelId="{7FCBE05B-7DBF-46A7-8743-33767E95A378}">
      <dgm:prSet phldrT="[Text]"/>
      <dgm:spPr>
        <a:solidFill>
          <a:schemeClr val="accent5">
            <a:lumMod val="50000"/>
            <a:alpha val="50000"/>
          </a:schemeClr>
        </a:solidFill>
      </dgm:spPr>
      <dgm:t>
        <a:bodyPr/>
        <a:lstStyle/>
        <a:p>
          <a:r>
            <a:rPr lang="en-US" dirty="0" smtClean="0"/>
            <a:t>College Relations Dir.</a:t>
          </a:r>
          <a:endParaRPr lang="en-US" dirty="0"/>
        </a:p>
      </dgm:t>
    </dgm:pt>
    <dgm:pt modelId="{A4DF73F4-20B8-425B-BA67-7D451F081A09}" type="parTrans" cxnId="{94D1D494-44D9-46B8-A1A9-5C41E78B38E0}">
      <dgm:prSet/>
      <dgm:spPr/>
      <dgm:t>
        <a:bodyPr/>
        <a:lstStyle/>
        <a:p>
          <a:endParaRPr lang="en-US"/>
        </a:p>
      </dgm:t>
    </dgm:pt>
    <dgm:pt modelId="{9702CB46-D4FD-445F-BDD9-0BE080A6A000}" type="sibTrans" cxnId="{94D1D494-44D9-46B8-A1A9-5C41E78B38E0}">
      <dgm:prSet/>
      <dgm:spPr/>
      <dgm:t>
        <a:bodyPr/>
        <a:lstStyle/>
        <a:p>
          <a:endParaRPr lang="en-US"/>
        </a:p>
      </dgm:t>
    </dgm:pt>
    <dgm:pt modelId="{1EC4DBDB-4525-4705-8DEB-04298075062D}">
      <dgm:prSet phldrT="[Text]"/>
      <dgm:spPr/>
      <dgm:t>
        <a:bodyPr/>
        <a:lstStyle/>
        <a:p>
          <a:r>
            <a:rPr lang="en-US" dirty="0" smtClean="0"/>
            <a:t>Professional Development Dir.</a:t>
          </a:r>
          <a:endParaRPr lang="en-US" dirty="0"/>
        </a:p>
      </dgm:t>
    </dgm:pt>
    <dgm:pt modelId="{C6164547-A4DC-43EA-8D8D-4CDB6601BBAF}" type="parTrans" cxnId="{C2951275-53F6-4883-82E1-2513948129DA}">
      <dgm:prSet/>
      <dgm:spPr/>
      <dgm:t>
        <a:bodyPr/>
        <a:lstStyle/>
        <a:p>
          <a:endParaRPr lang="en-US"/>
        </a:p>
      </dgm:t>
    </dgm:pt>
    <dgm:pt modelId="{5D41291A-38AF-4E51-AA53-F5E0AB3F5E37}" type="sibTrans" cxnId="{C2951275-53F6-4883-82E1-2513948129DA}">
      <dgm:prSet/>
      <dgm:spPr/>
      <dgm:t>
        <a:bodyPr/>
        <a:lstStyle/>
        <a:p>
          <a:endParaRPr lang="en-US"/>
        </a:p>
      </dgm:t>
    </dgm:pt>
    <dgm:pt modelId="{533722CB-D646-44CC-B9FE-078A01F8EF87}" type="pres">
      <dgm:prSet presAssocID="{F911DE10-9CF7-4336-8D81-CA527935EF4D}" presName="Name0" presStyleCnt="0">
        <dgm:presLayoutVars>
          <dgm:chMax val="7"/>
          <dgm:dir/>
          <dgm:resizeHandles val="exact"/>
        </dgm:presLayoutVars>
      </dgm:prSet>
      <dgm:spPr/>
      <dgm:t>
        <a:bodyPr/>
        <a:lstStyle/>
        <a:p>
          <a:endParaRPr lang="en-US"/>
        </a:p>
      </dgm:t>
    </dgm:pt>
    <dgm:pt modelId="{1B8B30AC-CB9C-4A7F-A67F-609BDF304BE8}" type="pres">
      <dgm:prSet presAssocID="{F911DE10-9CF7-4336-8D81-CA527935EF4D}" presName="ellipse1" presStyleLbl="vennNode1" presStyleIdx="0" presStyleCnt="7" custLinFactNeighborX="-1074" custLinFactNeighborY="-35606">
        <dgm:presLayoutVars>
          <dgm:bulletEnabled val="1"/>
        </dgm:presLayoutVars>
      </dgm:prSet>
      <dgm:spPr/>
      <dgm:t>
        <a:bodyPr/>
        <a:lstStyle/>
        <a:p>
          <a:endParaRPr lang="en-US"/>
        </a:p>
      </dgm:t>
    </dgm:pt>
    <dgm:pt modelId="{4186E1C8-7B6F-4256-B2C8-5C7C233EED0F}" type="pres">
      <dgm:prSet presAssocID="{F911DE10-9CF7-4336-8D81-CA527935EF4D}" presName="ellipse2" presStyleLbl="vennNode1" presStyleIdx="1" presStyleCnt="7">
        <dgm:presLayoutVars>
          <dgm:bulletEnabled val="1"/>
        </dgm:presLayoutVars>
      </dgm:prSet>
      <dgm:spPr/>
      <dgm:t>
        <a:bodyPr/>
        <a:lstStyle/>
        <a:p>
          <a:endParaRPr lang="en-US"/>
        </a:p>
      </dgm:t>
    </dgm:pt>
    <dgm:pt modelId="{3512FC98-62AC-4AFC-BA96-7A71173F4001}" type="pres">
      <dgm:prSet presAssocID="{F911DE10-9CF7-4336-8D81-CA527935EF4D}" presName="ellipse3" presStyleLbl="vennNode1" presStyleIdx="2" presStyleCnt="7">
        <dgm:presLayoutVars>
          <dgm:bulletEnabled val="1"/>
        </dgm:presLayoutVars>
      </dgm:prSet>
      <dgm:spPr/>
      <dgm:t>
        <a:bodyPr/>
        <a:lstStyle/>
        <a:p>
          <a:endParaRPr lang="en-US"/>
        </a:p>
      </dgm:t>
    </dgm:pt>
    <dgm:pt modelId="{13DC3B7C-795D-4053-94E5-8EB915ABCB7A}" type="pres">
      <dgm:prSet presAssocID="{F911DE10-9CF7-4336-8D81-CA527935EF4D}" presName="ellipse4" presStyleLbl="vennNode1" presStyleIdx="3" presStyleCnt="7">
        <dgm:presLayoutVars>
          <dgm:bulletEnabled val="1"/>
        </dgm:presLayoutVars>
      </dgm:prSet>
      <dgm:spPr/>
      <dgm:t>
        <a:bodyPr/>
        <a:lstStyle/>
        <a:p>
          <a:endParaRPr lang="en-US"/>
        </a:p>
      </dgm:t>
    </dgm:pt>
    <dgm:pt modelId="{7C5A7351-FF2F-4CBE-A5F1-85C6C850F85A}" type="pres">
      <dgm:prSet presAssocID="{F911DE10-9CF7-4336-8D81-CA527935EF4D}" presName="ellipse5" presStyleLbl="vennNode1" presStyleIdx="4" presStyleCnt="7">
        <dgm:presLayoutVars>
          <dgm:bulletEnabled val="1"/>
        </dgm:presLayoutVars>
      </dgm:prSet>
      <dgm:spPr/>
      <dgm:t>
        <a:bodyPr/>
        <a:lstStyle/>
        <a:p>
          <a:endParaRPr lang="en-US"/>
        </a:p>
      </dgm:t>
    </dgm:pt>
    <dgm:pt modelId="{FA3ADF34-D325-4BA3-8A00-78258D5CE3E5}" type="pres">
      <dgm:prSet presAssocID="{F911DE10-9CF7-4336-8D81-CA527935EF4D}" presName="ellipse6" presStyleLbl="vennNode1" presStyleIdx="5" presStyleCnt="7">
        <dgm:presLayoutVars>
          <dgm:bulletEnabled val="1"/>
        </dgm:presLayoutVars>
      </dgm:prSet>
      <dgm:spPr/>
      <dgm:t>
        <a:bodyPr/>
        <a:lstStyle/>
        <a:p>
          <a:endParaRPr lang="en-US"/>
        </a:p>
      </dgm:t>
    </dgm:pt>
    <dgm:pt modelId="{746AADF0-F580-478D-9630-946B39C7C793}" type="pres">
      <dgm:prSet presAssocID="{F911DE10-9CF7-4336-8D81-CA527935EF4D}" presName="ellipse7" presStyleLbl="vennNode1" presStyleIdx="6" presStyleCnt="7">
        <dgm:presLayoutVars>
          <dgm:bulletEnabled val="1"/>
        </dgm:presLayoutVars>
      </dgm:prSet>
      <dgm:spPr/>
      <dgm:t>
        <a:bodyPr/>
        <a:lstStyle/>
        <a:p>
          <a:endParaRPr lang="en-US"/>
        </a:p>
      </dgm:t>
    </dgm:pt>
  </dgm:ptLst>
  <dgm:cxnLst>
    <dgm:cxn modelId="{2788D3BE-58C2-4FCF-9DF4-B145038BD4AE}" type="presOf" srcId="{1EC4DBDB-4525-4705-8DEB-04298075062D}" destId="{FA3ADF34-D325-4BA3-8A00-78258D5CE3E5}" srcOrd="0" destOrd="0" presId="urn:microsoft.com/office/officeart/2005/8/layout/rings+Icon"/>
    <dgm:cxn modelId="{75049566-5DCD-452A-A5CF-8E5D9B9FD6C1}" srcId="{F911DE10-9CF7-4336-8D81-CA527935EF4D}" destId="{46618070-0F9D-4989-8F1D-FD873CC671A5}" srcOrd="4" destOrd="0" parTransId="{69308553-36B7-431A-995E-D7772B8AE3D9}" sibTransId="{4D281506-6AB3-43C5-A552-B59368F94255}"/>
    <dgm:cxn modelId="{A22E0B98-B2E2-4598-BE8B-82820D1B19DA}" type="presOf" srcId="{7FCBE05B-7DBF-46A7-8743-33767E95A378}" destId="{746AADF0-F580-478D-9630-946B39C7C793}" srcOrd="0" destOrd="0" presId="urn:microsoft.com/office/officeart/2005/8/layout/rings+Icon"/>
    <dgm:cxn modelId="{DD1FC9F9-28D1-44F7-8D36-0C9EDCD8148D}" srcId="{F911DE10-9CF7-4336-8D81-CA527935EF4D}" destId="{D36C918A-A3CB-4BE5-B742-4B7EFBDC8CC7}" srcOrd="2" destOrd="0" parTransId="{D1E1DC91-40DC-4F26-9654-8F0DF8261EF2}" sibTransId="{7916BDC6-8A41-4CD3-8915-FE01D7AD5B42}"/>
    <dgm:cxn modelId="{DA413B6C-8938-41AD-B00A-28A5D1B7F86E}" srcId="{F911DE10-9CF7-4336-8D81-CA527935EF4D}" destId="{76440627-585C-434D-BD37-8D062D04FD40}" srcOrd="1" destOrd="0" parTransId="{00C4B9AA-E782-4D9E-BAB0-7C0E2F56FAE5}" sibTransId="{9B8CA069-362F-4E9F-B536-7CF2C2AE95A6}"/>
    <dgm:cxn modelId="{8C7826AB-B8E0-4F4A-9670-BCAC4C858BFD}" type="presOf" srcId="{8130BBAA-B9EB-441C-99A6-CD1FA58112F9}" destId="{13DC3B7C-795D-4053-94E5-8EB915ABCB7A}" srcOrd="0" destOrd="0" presId="urn:microsoft.com/office/officeart/2005/8/layout/rings+Icon"/>
    <dgm:cxn modelId="{8CA05974-2603-42A1-8AD1-E0FF965131CD}" type="presOf" srcId="{F911DE10-9CF7-4336-8D81-CA527935EF4D}" destId="{533722CB-D646-44CC-B9FE-078A01F8EF87}" srcOrd="0" destOrd="0" presId="urn:microsoft.com/office/officeart/2005/8/layout/rings+Icon"/>
    <dgm:cxn modelId="{5A03AACE-B63F-4A11-9511-E93D6FADE67D}" srcId="{F911DE10-9CF7-4336-8D81-CA527935EF4D}" destId="{7A1ED390-EA86-4990-A19C-6E0A3C73BCA2}" srcOrd="0" destOrd="0" parTransId="{FD208BB2-D615-4221-986B-22CD2247E364}" sibTransId="{F34839E5-380A-4D27-A37F-6D1E4CC6BC01}"/>
    <dgm:cxn modelId="{94D1D494-44D9-46B8-A1A9-5C41E78B38E0}" srcId="{F911DE10-9CF7-4336-8D81-CA527935EF4D}" destId="{7FCBE05B-7DBF-46A7-8743-33767E95A378}" srcOrd="6" destOrd="0" parTransId="{A4DF73F4-20B8-425B-BA67-7D451F081A09}" sibTransId="{9702CB46-D4FD-445F-BDD9-0BE080A6A000}"/>
    <dgm:cxn modelId="{6393A655-0646-476E-B5D3-E6711AEE5E31}" type="presOf" srcId="{D36C918A-A3CB-4BE5-B742-4B7EFBDC8CC7}" destId="{3512FC98-62AC-4AFC-BA96-7A71173F4001}" srcOrd="0" destOrd="0" presId="urn:microsoft.com/office/officeart/2005/8/layout/rings+Icon"/>
    <dgm:cxn modelId="{1CF2E452-151D-45EF-87CA-E3808A987DBD}" type="presOf" srcId="{76440627-585C-434D-BD37-8D062D04FD40}" destId="{4186E1C8-7B6F-4256-B2C8-5C7C233EED0F}" srcOrd="0" destOrd="0" presId="urn:microsoft.com/office/officeart/2005/8/layout/rings+Icon"/>
    <dgm:cxn modelId="{C2951275-53F6-4883-82E1-2513948129DA}" srcId="{F911DE10-9CF7-4336-8D81-CA527935EF4D}" destId="{1EC4DBDB-4525-4705-8DEB-04298075062D}" srcOrd="5" destOrd="0" parTransId="{C6164547-A4DC-43EA-8D8D-4CDB6601BBAF}" sibTransId="{5D41291A-38AF-4E51-AA53-F5E0AB3F5E37}"/>
    <dgm:cxn modelId="{3D2B36CB-19FF-41AB-86F1-55A97A194579}" type="presOf" srcId="{46618070-0F9D-4989-8F1D-FD873CC671A5}" destId="{7C5A7351-FF2F-4CBE-A5F1-85C6C850F85A}" srcOrd="0" destOrd="0" presId="urn:microsoft.com/office/officeart/2005/8/layout/rings+Icon"/>
    <dgm:cxn modelId="{5F50619C-9DAB-420F-8A3A-AEFF4C6DDA32}" type="presOf" srcId="{7A1ED390-EA86-4990-A19C-6E0A3C73BCA2}" destId="{1B8B30AC-CB9C-4A7F-A67F-609BDF304BE8}" srcOrd="0" destOrd="0" presId="urn:microsoft.com/office/officeart/2005/8/layout/rings+Icon"/>
    <dgm:cxn modelId="{A8050C36-4E45-4EAE-8859-6DF0470DEF8B}" srcId="{F911DE10-9CF7-4336-8D81-CA527935EF4D}" destId="{8130BBAA-B9EB-441C-99A6-CD1FA58112F9}" srcOrd="3" destOrd="0" parTransId="{4D4220A9-CEC5-46EA-BA99-61926F2AD1F9}" sibTransId="{B807A316-DCAF-4369-BDA1-EDB8B73D466C}"/>
    <dgm:cxn modelId="{538C9A0F-8970-4496-8386-E1275073B295}" type="presParOf" srcId="{533722CB-D646-44CC-B9FE-078A01F8EF87}" destId="{1B8B30AC-CB9C-4A7F-A67F-609BDF304BE8}" srcOrd="0" destOrd="0" presId="urn:microsoft.com/office/officeart/2005/8/layout/rings+Icon"/>
    <dgm:cxn modelId="{58CBE054-CCBA-44B8-AC10-8D29AF7E421A}" type="presParOf" srcId="{533722CB-D646-44CC-B9FE-078A01F8EF87}" destId="{4186E1C8-7B6F-4256-B2C8-5C7C233EED0F}" srcOrd="1" destOrd="0" presId="urn:microsoft.com/office/officeart/2005/8/layout/rings+Icon"/>
    <dgm:cxn modelId="{3C10A611-E3BF-4692-8B46-8673A79488B8}" type="presParOf" srcId="{533722CB-D646-44CC-B9FE-078A01F8EF87}" destId="{3512FC98-62AC-4AFC-BA96-7A71173F4001}" srcOrd="2" destOrd="0" presId="urn:microsoft.com/office/officeart/2005/8/layout/rings+Icon"/>
    <dgm:cxn modelId="{116FD72A-675E-43B0-A93A-556A044B63C9}" type="presParOf" srcId="{533722CB-D646-44CC-B9FE-078A01F8EF87}" destId="{13DC3B7C-795D-4053-94E5-8EB915ABCB7A}" srcOrd="3" destOrd="0" presId="urn:microsoft.com/office/officeart/2005/8/layout/rings+Icon"/>
    <dgm:cxn modelId="{A61057D4-CD84-4EF6-8A8E-4932AD441B9E}" type="presParOf" srcId="{533722CB-D646-44CC-B9FE-078A01F8EF87}" destId="{7C5A7351-FF2F-4CBE-A5F1-85C6C850F85A}" srcOrd="4" destOrd="0" presId="urn:microsoft.com/office/officeart/2005/8/layout/rings+Icon"/>
    <dgm:cxn modelId="{CA1ADC85-E8C9-467E-B436-1BF52334BB94}" type="presParOf" srcId="{533722CB-D646-44CC-B9FE-078A01F8EF87}" destId="{FA3ADF34-D325-4BA3-8A00-78258D5CE3E5}" srcOrd="5" destOrd="0" presId="urn:microsoft.com/office/officeart/2005/8/layout/rings+Icon"/>
    <dgm:cxn modelId="{AD99DB25-3A46-496F-963F-7E7735C2DE0E}" type="presParOf" srcId="{533722CB-D646-44CC-B9FE-078A01F8EF87}" destId="{746AADF0-F580-478D-9630-946B39C7C793}" srcOrd="6"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31098E-0F3F-461F-9CCE-2DE4B34C94B3}" type="doc">
      <dgm:prSet loTypeId="urn:microsoft.com/office/officeart/2005/8/layout/rings+Icon" loCatId="relationship" qsTypeId="urn:microsoft.com/office/officeart/2005/8/quickstyle/3d9" qsCatId="3D" csTypeId="urn:microsoft.com/office/officeart/2005/8/colors/accent1_2" csCatId="accent1" phldr="1"/>
      <dgm:spPr/>
      <dgm:t>
        <a:bodyPr/>
        <a:lstStyle/>
        <a:p>
          <a:endParaRPr lang="en-US"/>
        </a:p>
      </dgm:t>
    </dgm:pt>
    <dgm:pt modelId="{2FE8B8D8-3CAB-4A31-A487-6D4A9D7B9139}">
      <dgm:prSet phldrT="[Text]"/>
      <dgm:spPr>
        <a:solidFill>
          <a:schemeClr val="accent5">
            <a:lumMod val="50000"/>
            <a:alpha val="50000"/>
          </a:schemeClr>
        </a:solidFill>
      </dgm:spPr>
      <dgm:t>
        <a:bodyPr/>
        <a:lstStyle/>
        <a:p>
          <a:r>
            <a:rPr lang="en-US" dirty="0" smtClean="0"/>
            <a:t>Communications Dir.</a:t>
          </a:r>
          <a:endParaRPr lang="en-US" dirty="0"/>
        </a:p>
      </dgm:t>
    </dgm:pt>
    <dgm:pt modelId="{1DADB647-859C-4219-A6C8-A16870834EF3}" type="parTrans" cxnId="{CA4CBF6E-8135-4225-9B50-9A1BDDB5C2CF}">
      <dgm:prSet/>
      <dgm:spPr/>
      <dgm:t>
        <a:bodyPr/>
        <a:lstStyle/>
        <a:p>
          <a:endParaRPr lang="en-US"/>
        </a:p>
      </dgm:t>
    </dgm:pt>
    <dgm:pt modelId="{098E20EA-7A42-4DB4-80F1-F518A529A289}" type="sibTrans" cxnId="{CA4CBF6E-8135-4225-9B50-9A1BDDB5C2CF}">
      <dgm:prSet/>
      <dgm:spPr/>
      <dgm:t>
        <a:bodyPr/>
        <a:lstStyle/>
        <a:p>
          <a:endParaRPr lang="en-US"/>
        </a:p>
      </dgm:t>
    </dgm:pt>
    <dgm:pt modelId="{E6D32D25-D4CA-410B-8954-B791FC1E9117}">
      <dgm:prSet phldrT="[Text]"/>
      <dgm:spPr/>
      <dgm:t>
        <a:bodyPr/>
        <a:lstStyle/>
        <a:p>
          <a:r>
            <a:rPr lang="en-US" dirty="0" smtClean="0"/>
            <a:t>Foundation Dir.</a:t>
          </a:r>
          <a:endParaRPr lang="en-US" dirty="0"/>
        </a:p>
      </dgm:t>
    </dgm:pt>
    <dgm:pt modelId="{5D045DC6-B486-4274-9F32-B59F1EB90EB5}" type="parTrans" cxnId="{00CA1B52-58B2-41C8-8118-037859C9281B}">
      <dgm:prSet/>
      <dgm:spPr/>
      <dgm:t>
        <a:bodyPr/>
        <a:lstStyle/>
        <a:p>
          <a:endParaRPr lang="en-US"/>
        </a:p>
      </dgm:t>
    </dgm:pt>
    <dgm:pt modelId="{9C40A682-5F7E-4C33-8606-1AC4380FB5C9}" type="sibTrans" cxnId="{00CA1B52-58B2-41C8-8118-037859C9281B}">
      <dgm:prSet/>
      <dgm:spPr/>
      <dgm:t>
        <a:bodyPr/>
        <a:lstStyle/>
        <a:p>
          <a:endParaRPr lang="en-US"/>
        </a:p>
      </dgm:t>
    </dgm:pt>
    <dgm:pt modelId="{B8AB480E-49DB-4340-8CCA-06DC21A398B5}">
      <dgm:prSet phldrT="[Text]"/>
      <dgm:spPr/>
      <dgm:t>
        <a:bodyPr/>
        <a:lstStyle/>
        <a:p>
          <a:r>
            <a:rPr lang="en-US" dirty="0" smtClean="0"/>
            <a:t>Special Projects Dir.</a:t>
          </a:r>
          <a:endParaRPr lang="en-US" dirty="0"/>
        </a:p>
      </dgm:t>
    </dgm:pt>
    <dgm:pt modelId="{5E53BD8A-95F3-404A-BEC2-38580B8B6CB4}" type="parTrans" cxnId="{6D4D2B59-05FD-4196-85C0-A7733E01CE44}">
      <dgm:prSet/>
      <dgm:spPr/>
      <dgm:t>
        <a:bodyPr/>
        <a:lstStyle/>
        <a:p>
          <a:endParaRPr lang="en-US"/>
        </a:p>
      </dgm:t>
    </dgm:pt>
    <dgm:pt modelId="{66BC54AE-9128-49B0-A9A1-96B4D17A4196}" type="sibTrans" cxnId="{6D4D2B59-05FD-4196-85C0-A7733E01CE44}">
      <dgm:prSet/>
      <dgm:spPr/>
      <dgm:t>
        <a:bodyPr/>
        <a:lstStyle/>
        <a:p>
          <a:endParaRPr lang="en-US"/>
        </a:p>
      </dgm:t>
    </dgm:pt>
    <dgm:pt modelId="{6F91474C-3070-4D0F-998A-6C406D7618EE}">
      <dgm:prSet phldrT="[Text]"/>
      <dgm:spPr/>
      <dgm:t>
        <a:bodyPr/>
        <a:lstStyle/>
        <a:p>
          <a:r>
            <a:rPr lang="en-US" dirty="0" smtClean="0"/>
            <a:t>Awards &amp; Recognition Dir.</a:t>
          </a:r>
          <a:endParaRPr lang="en-US" dirty="0"/>
        </a:p>
      </dgm:t>
    </dgm:pt>
    <dgm:pt modelId="{20A2D00E-9426-45D6-A52F-239CCA65BF54}" type="sibTrans" cxnId="{C6E2F1F6-56F7-4A82-BCF7-53EBB06FFFAA}">
      <dgm:prSet/>
      <dgm:spPr/>
      <dgm:t>
        <a:bodyPr/>
        <a:lstStyle/>
        <a:p>
          <a:endParaRPr lang="en-US"/>
        </a:p>
      </dgm:t>
    </dgm:pt>
    <dgm:pt modelId="{EFA83B4E-4AFD-47F9-AA2F-7B3344629156}" type="parTrans" cxnId="{C6E2F1F6-56F7-4A82-BCF7-53EBB06FFFAA}">
      <dgm:prSet/>
      <dgm:spPr/>
      <dgm:t>
        <a:bodyPr/>
        <a:lstStyle/>
        <a:p>
          <a:endParaRPr lang="en-US"/>
        </a:p>
      </dgm:t>
    </dgm:pt>
    <dgm:pt modelId="{8CBDA711-C104-4726-8E56-58F3D6609C63}">
      <dgm:prSet phldrT="[Text]"/>
      <dgm:spPr/>
      <dgm:t>
        <a:bodyPr/>
        <a:lstStyle/>
        <a:p>
          <a:endParaRPr lang="en-US" dirty="0"/>
        </a:p>
      </dgm:t>
    </dgm:pt>
    <dgm:pt modelId="{37F9FA8A-C6C7-4AC1-BBC2-342E268D9985}" type="parTrans" cxnId="{36D7572A-F9BF-4B23-B71C-F690EBECBDDA}">
      <dgm:prSet/>
      <dgm:spPr/>
      <dgm:t>
        <a:bodyPr/>
        <a:lstStyle/>
        <a:p>
          <a:endParaRPr lang="en-US"/>
        </a:p>
      </dgm:t>
    </dgm:pt>
    <dgm:pt modelId="{3BDA11BD-6331-4C76-B81E-3D2BEA893AA6}" type="sibTrans" cxnId="{36D7572A-F9BF-4B23-B71C-F690EBECBDDA}">
      <dgm:prSet/>
      <dgm:spPr/>
      <dgm:t>
        <a:bodyPr/>
        <a:lstStyle/>
        <a:p>
          <a:endParaRPr lang="en-US"/>
        </a:p>
      </dgm:t>
    </dgm:pt>
    <dgm:pt modelId="{081F3321-B5C5-4905-83BC-12B27E128D3D}">
      <dgm:prSet phldrT="[Text]"/>
      <dgm:spPr>
        <a:solidFill>
          <a:schemeClr val="accent2">
            <a:lumMod val="60000"/>
            <a:lumOff val="40000"/>
            <a:alpha val="50000"/>
          </a:schemeClr>
        </a:solidFill>
      </dgm:spPr>
      <dgm:t>
        <a:bodyPr/>
        <a:lstStyle/>
        <a:p>
          <a:r>
            <a:rPr lang="en-US" dirty="0" smtClean="0"/>
            <a:t>WA State Dir.</a:t>
          </a:r>
          <a:endParaRPr lang="en-US" dirty="0"/>
        </a:p>
      </dgm:t>
    </dgm:pt>
    <dgm:pt modelId="{D60574C3-C706-4852-ABB0-9ECD5B528B28}" type="parTrans" cxnId="{ABC5A86D-A922-467C-A5A4-35C1B7C75FAD}">
      <dgm:prSet/>
      <dgm:spPr/>
      <dgm:t>
        <a:bodyPr/>
        <a:lstStyle/>
        <a:p>
          <a:endParaRPr lang="en-US"/>
        </a:p>
      </dgm:t>
    </dgm:pt>
    <dgm:pt modelId="{7A4B094B-E8CF-497B-8F61-948E36961F8A}" type="sibTrans" cxnId="{ABC5A86D-A922-467C-A5A4-35C1B7C75FAD}">
      <dgm:prSet/>
      <dgm:spPr/>
      <dgm:t>
        <a:bodyPr/>
        <a:lstStyle/>
        <a:p>
          <a:endParaRPr lang="en-US"/>
        </a:p>
      </dgm:t>
    </dgm:pt>
    <dgm:pt modelId="{B2E6391F-F2A2-4A1A-BC3A-DC075E34C791}">
      <dgm:prSet phldrT="[Text]"/>
      <dgm:spPr>
        <a:solidFill>
          <a:schemeClr val="accent2">
            <a:lumMod val="60000"/>
            <a:lumOff val="40000"/>
            <a:alpha val="50000"/>
          </a:schemeClr>
        </a:solidFill>
      </dgm:spPr>
      <dgm:t>
        <a:bodyPr/>
        <a:lstStyle/>
        <a:p>
          <a:r>
            <a:rPr lang="en-US" dirty="0" smtClean="0"/>
            <a:t>OR State Dir.</a:t>
          </a:r>
          <a:endParaRPr lang="en-US" dirty="0"/>
        </a:p>
      </dgm:t>
    </dgm:pt>
    <dgm:pt modelId="{1D38D9AD-C170-43DE-95AD-7BFC04EF0B5A}" type="parTrans" cxnId="{C3F84D17-AE40-4A87-B942-CBB3A1547B1F}">
      <dgm:prSet/>
      <dgm:spPr/>
      <dgm:t>
        <a:bodyPr/>
        <a:lstStyle/>
        <a:p>
          <a:endParaRPr lang="en-US"/>
        </a:p>
      </dgm:t>
    </dgm:pt>
    <dgm:pt modelId="{E2B3A571-FED0-40A0-BAC8-502C3E552B98}" type="sibTrans" cxnId="{C3F84D17-AE40-4A87-B942-CBB3A1547B1F}">
      <dgm:prSet/>
      <dgm:spPr/>
      <dgm:t>
        <a:bodyPr/>
        <a:lstStyle/>
        <a:p>
          <a:endParaRPr lang="en-US"/>
        </a:p>
      </dgm:t>
    </dgm:pt>
    <dgm:pt modelId="{FF9E28D5-4D7F-4D59-A859-897BFC7285F7}">
      <dgm:prSet phldrT="[Text]"/>
      <dgm:spPr>
        <a:solidFill>
          <a:schemeClr val="accent2">
            <a:lumMod val="60000"/>
            <a:lumOff val="40000"/>
            <a:alpha val="50000"/>
          </a:schemeClr>
        </a:solidFill>
      </dgm:spPr>
      <dgm:t>
        <a:bodyPr/>
        <a:lstStyle/>
        <a:p>
          <a:r>
            <a:rPr lang="en-US" dirty="0" smtClean="0"/>
            <a:t>AK State Dir.</a:t>
          </a:r>
          <a:endParaRPr lang="en-US" dirty="0"/>
        </a:p>
      </dgm:t>
    </dgm:pt>
    <dgm:pt modelId="{9AECE06C-3EF1-46C6-B667-A975B5721A95}" type="parTrans" cxnId="{3852A8B4-AB5E-46B4-9E80-569792744A06}">
      <dgm:prSet/>
      <dgm:spPr/>
      <dgm:t>
        <a:bodyPr/>
        <a:lstStyle/>
        <a:p>
          <a:endParaRPr lang="en-US"/>
        </a:p>
      </dgm:t>
    </dgm:pt>
    <dgm:pt modelId="{F9152E99-1BD9-450B-8E8A-BC3F6C2BD573}" type="sibTrans" cxnId="{3852A8B4-AB5E-46B4-9E80-569792744A06}">
      <dgm:prSet/>
      <dgm:spPr/>
      <dgm:t>
        <a:bodyPr/>
        <a:lstStyle/>
        <a:p>
          <a:endParaRPr lang="en-US"/>
        </a:p>
      </dgm:t>
    </dgm:pt>
    <dgm:pt modelId="{FB8B9C5E-34BD-424C-90C0-323A42F6B369}" type="pres">
      <dgm:prSet presAssocID="{9A31098E-0F3F-461F-9CCE-2DE4B34C94B3}" presName="Name0" presStyleCnt="0">
        <dgm:presLayoutVars>
          <dgm:chMax val="7"/>
          <dgm:dir/>
          <dgm:resizeHandles val="exact"/>
        </dgm:presLayoutVars>
      </dgm:prSet>
      <dgm:spPr/>
      <dgm:t>
        <a:bodyPr/>
        <a:lstStyle/>
        <a:p>
          <a:endParaRPr lang="en-US"/>
        </a:p>
      </dgm:t>
    </dgm:pt>
    <dgm:pt modelId="{1BB39ED8-9049-441A-B2F8-A3A500D5268A}" type="pres">
      <dgm:prSet presAssocID="{9A31098E-0F3F-461F-9CCE-2DE4B34C94B3}" presName="ellipse1" presStyleLbl="vennNode1" presStyleIdx="0" presStyleCnt="7">
        <dgm:presLayoutVars>
          <dgm:bulletEnabled val="1"/>
        </dgm:presLayoutVars>
      </dgm:prSet>
      <dgm:spPr/>
      <dgm:t>
        <a:bodyPr/>
        <a:lstStyle/>
        <a:p>
          <a:endParaRPr lang="en-US"/>
        </a:p>
      </dgm:t>
    </dgm:pt>
    <dgm:pt modelId="{77ADDD79-6984-43F9-88CC-F48CEE22D6E1}" type="pres">
      <dgm:prSet presAssocID="{9A31098E-0F3F-461F-9CCE-2DE4B34C94B3}" presName="ellipse2" presStyleLbl="vennNode1" presStyleIdx="1" presStyleCnt="7">
        <dgm:presLayoutVars>
          <dgm:bulletEnabled val="1"/>
        </dgm:presLayoutVars>
      </dgm:prSet>
      <dgm:spPr/>
      <dgm:t>
        <a:bodyPr/>
        <a:lstStyle/>
        <a:p>
          <a:endParaRPr lang="en-US"/>
        </a:p>
      </dgm:t>
    </dgm:pt>
    <dgm:pt modelId="{D91BD134-B44B-4C7D-8575-F6B90B4FE549}" type="pres">
      <dgm:prSet presAssocID="{9A31098E-0F3F-461F-9CCE-2DE4B34C94B3}" presName="ellipse3" presStyleLbl="vennNode1" presStyleIdx="2" presStyleCnt="7">
        <dgm:presLayoutVars>
          <dgm:bulletEnabled val="1"/>
        </dgm:presLayoutVars>
      </dgm:prSet>
      <dgm:spPr/>
      <dgm:t>
        <a:bodyPr/>
        <a:lstStyle/>
        <a:p>
          <a:endParaRPr lang="en-US"/>
        </a:p>
      </dgm:t>
    </dgm:pt>
    <dgm:pt modelId="{95E2EA6C-CBC8-4AE7-B432-AB7B97AE5C4B}" type="pres">
      <dgm:prSet presAssocID="{9A31098E-0F3F-461F-9CCE-2DE4B34C94B3}" presName="ellipse4" presStyleLbl="vennNode1" presStyleIdx="3" presStyleCnt="7">
        <dgm:presLayoutVars>
          <dgm:bulletEnabled val="1"/>
        </dgm:presLayoutVars>
      </dgm:prSet>
      <dgm:spPr/>
      <dgm:t>
        <a:bodyPr/>
        <a:lstStyle/>
        <a:p>
          <a:endParaRPr lang="en-US"/>
        </a:p>
      </dgm:t>
    </dgm:pt>
    <dgm:pt modelId="{82DB8F7B-FBF6-491C-961C-9154DF7BB6D2}" type="pres">
      <dgm:prSet presAssocID="{9A31098E-0F3F-461F-9CCE-2DE4B34C94B3}" presName="ellipse5" presStyleLbl="vennNode1" presStyleIdx="4" presStyleCnt="7">
        <dgm:presLayoutVars>
          <dgm:bulletEnabled val="1"/>
        </dgm:presLayoutVars>
      </dgm:prSet>
      <dgm:spPr/>
      <dgm:t>
        <a:bodyPr/>
        <a:lstStyle/>
        <a:p>
          <a:endParaRPr lang="en-US"/>
        </a:p>
      </dgm:t>
    </dgm:pt>
    <dgm:pt modelId="{DBAF4EBF-7B29-44BD-A556-97C834C1E578}" type="pres">
      <dgm:prSet presAssocID="{9A31098E-0F3F-461F-9CCE-2DE4B34C94B3}" presName="ellipse6" presStyleLbl="vennNode1" presStyleIdx="5" presStyleCnt="7">
        <dgm:presLayoutVars>
          <dgm:bulletEnabled val="1"/>
        </dgm:presLayoutVars>
      </dgm:prSet>
      <dgm:spPr/>
      <dgm:t>
        <a:bodyPr/>
        <a:lstStyle/>
        <a:p>
          <a:endParaRPr lang="en-US"/>
        </a:p>
      </dgm:t>
    </dgm:pt>
    <dgm:pt modelId="{0AAE7F93-C6E0-4F8D-92F9-AE12858FB3CE}" type="pres">
      <dgm:prSet presAssocID="{9A31098E-0F3F-461F-9CCE-2DE4B34C94B3}" presName="ellipse7" presStyleLbl="vennNode1" presStyleIdx="6" presStyleCnt="7">
        <dgm:presLayoutVars>
          <dgm:bulletEnabled val="1"/>
        </dgm:presLayoutVars>
      </dgm:prSet>
      <dgm:spPr/>
      <dgm:t>
        <a:bodyPr/>
        <a:lstStyle/>
        <a:p>
          <a:endParaRPr lang="en-US"/>
        </a:p>
      </dgm:t>
    </dgm:pt>
  </dgm:ptLst>
  <dgm:cxnLst>
    <dgm:cxn modelId="{36D7572A-F9BF-4B23-B71C-F690EBECBDDA}" srcId="{9A31098E-0F3F-461F-9CCE-2DE4B34C94B3}" destId="{8CBDA711-C104-4726-8E56-58F3D6609C63}" srcOrd="7" destOrd="0" parTransId="{37F9FA8A-C6C7-4AC1-BBC2-342E268D9985}" sibTransId="{3BDA11BD-6331-4C76-B81E-3D2BEA893AA6}"/>
    <dgm:cxn modelId="{852C81A5-D0E2-4432-93A1-DDFE6EB1E6B6}" type="presOf" srcId="{E6D32D25-D4CA-410B-8954-B791FC1E9117}" destId="{D91BD134-B44B-4C7D-8575-F6B90B4FE549}" srcOrd="0" destOrd="0" presId="urn:microsoft.com/office/officeart/2005/8/layout/rings+Icon"/>
    <dgm:cxn modelId="{6D4D2B59-05FD-4196-85C0-A7733E01CE44}" srcId="{9A31098E-0F3F-461F-9CCE-2DE4B34C94B3}" destId="{B8AB480E-49DB-4340-8CCA-06DC21A398B5}" srcOrd="3" destOrd="0" parTransId="{5E53BD8A-95F3-404A-BEC2-38580B8B6CB4}" sibTransId="{66BC54AE-9128-49B0-A9A1-96B4D17A4196}"/>
    <dgm:cxn modelId="{C6E2F1F6-56F7-4A82-BCF7-53EBB06FFFAA}" srcId="{9A31098E-0F3F-461F-9CCE-2DE4B34C94B3}" destId="{6F91474C-3070-4D0F-998A-6C406D7618EE}" srcOrd="0" destOrd="0" parTransId="{EFA83B4E-4AFD-47F9-AA2F-7B3344629156}" sibTransId="{20A2D00E-9426-45D6-A52F-239CCA65BF54}"/>
    <dgm:cxn modelId="{00CA1B52-58B2-41C8-8118-037859C9281B}" srcId="{9A31098E-0F3F-461F-9CCE-2DE4B34C94B3}" destId="{E6D32D25-D4CA-410B-8954-B791FC1E9117}" srcOrd="2" destOrd="0" parTransId="{5D045DC6-B486-4274-9F32-B59F1EB90EB5}" sibTransId="{9C40A682-5F7E-4C33-8606-1AC4380FB5C9}"/>
    <dgm:cxn modelId="{54E26A53-55B3-4BA6-987A-CD7A690BDE2D}" type="presOf" srcId="{6F91474C-3070-4D0F-998A-6C406D7618EE}" destId="{1BB39ED8-9049-441A-B2F8-A3A500D5268A}" srcOrd="0" destOrd="0" presId="urn:microsoft.com/office/officeart/2005/8/layout/rings+Icon"/>
    <dgm:cxn modelId="{BECF693A-EF99-427D-8289-EB0A72B1068D}" type="presOf" srcId="{9A31098E-0F3F-461F-9CCE-2DE4B34C94B3}" destId="{FB8B9C5E-34BD-424C-90C0-323A42F6B369}" srcOrd="0" destOrd="0" presId="urn:microsoft.com/office/officeart/2005/8/layout/rings+Icon"/>
    <dgm:cxn modelId="{3852A8B4-AB5E-46B4-9E80-569792744A06}" srcId="{9A31098E-0F3F-461F-9CCE-2DE4B34C94B3}" destId="{FF9E28D5-4D7F-4D59-A859-897BFC7285F7}" srcOrd="6" destOrd="0" parTransId="{9AECE06C-3EF1-46C6-B667-A975B5721A95}" sibTransId="{F9152E99-1BD9-450B-8E8A-BC3F6C2BD573}"/>
    <dgm:cxn modelId="{ABC5A86D-A922-467C-A5A4-35C1B7C75FAD}" srcId="{9A31098E-0F3F-461F-9CCE-2DE4B34C94B3}" destId="{081F3321-B5C5-4905-83BC-12B27E128D3D}" srcOrd="4" destOrd="0" parTransId="{D60574C3-C706-4852-ABB0-9ECD5B528B28}" sibTransId="{7A4B094B-E8CF-497B-8F61-948E36961F8A}"/>
    <dgm:cxn modelId="{0FF65570-CBE2-4FFB-B37A-572652014EE8}" type="presOf" srcId="{2FE8B8D8-3CAB-4A31-A487-6D4A9D7B9139}" destId="{77ADDD79-6984-43F9-88CC-F48CEE22D6E1}" srcOrd="0" destOrd="0" presId="urn:microsoft.com/office/officeart/2005/8/layout/rings+Icon"/>
    <dgm:cxn modelId="{9D11C5C1-FAB1-4218-AD17-80F4820345B2}" type="presOf" srcId="{B8AB480E-49DB-4340-8CCA-06DC21A398B5}" destId="{95E2EA6C-CBC8-4AE7-B432-AB7B97AE5C4B}" srcOrd="0" destOrd="0" presId="urn:microsoft.com/office/officeart/2005/8/layout/rings+Icon"/>
    <dgm:cxn modelId="{285C03B6-9684-493E-B41F-CE1A94C48213}" type="presOf" srcId="{B2E6391F-F2A2-4A1A-BC3A-DC075E34C791}" destId="{DBAF4EBF-7B29-44BD-A556-97C834C1E578}" srcOrd="0" destOrd="0" presId="urn:microsoft.com/office/officeart/2005/8/layout/rings+Icon"/>
    <dgm:cxn modelId="{CA4CBF6E-8135-4225-9B50-9A1BDDB5C2CF}" srcId="{9A31098E-0F3F-461F-9CCE-2DE4B34C94B3}" destId="{2FE8B8D8-3CAB-4A31-A487-6D4A9D7B9139}" srcOrd="1" destOrd="0" parTransId="{1DADB647-859C-4219-A6C8-A16870834EF3}" sibTransId="{098E20EA-7A42-4DB4-80F1-F518A529A289}"/>
    <dgm:cxn modelId="{C3F84D17-AE40-4A87-B942-CBB3A1547B1F}" srcId="{9A31098E-0F3F-461F-9CCE-2DE4B34C94B3}" destId="{B2E6391F-F2A2-4A1A-BC3A-DC075E34C791}" srcOrd="5" destOrd="0" parTransId="{1D38D9AD-C170-43DE-95AD-7BFC04EF0B5A}" sibTransId="{E2B3A571-FED0-40A0-BAC8-502C3E552B98}"/>
    <dgm:cxn modelId="{CFD8EEC9-AF87-4925-B409-EEE7A53BA329}" type="presOf" srcId="{081F3321-B5C5-4905-83BC-12B27E128D3D}" destId="{82DB8F7B-FBF6-491C-961C-9154DF7BB6D2}" srcOrd="0" destOrd="0" presId="urn:microsoft.com/office/officeart/2005/8/layout/rings+Icon"/>
    <dgm:cxn modelId="{33DA9460-C2F5-44FD-8154-B9F94B36D8AF}" type="presOf" srcId="{FF9E28D5-4D7F-4D59-A859-897BFC7285F7}" destId="{0AAE7F93-C6E0-4F8D-92F9-AE12858FB3CE}" srcOrd="0" destOrd="0" presId="urn:microsoft.com/office/officeart/2005/8/layout/rings+Icon"/>
    <dgm:cxn modelId="{B09BE7E1-D81E-44A5-8754-F8A4D7A525A0}" type="presParOf" srcId="{FB8B9C5E-34BD-424C-90C0-323A42F6B369}" destId="{1BB39ED8-9049-441A-B2F8-A3A500D5268A}" srcOrd="0" destOrd="0" presId="urn:microsoft.com/office/officeart/2005/8/layout/rings+Icon"/>
    <dgm:cxn modelId="{1AF82763-5459-4FD6-B2B0-D7014CB00F82}" type="presParOf" srcId="{FB8B9C5E-34BD-424C-90C0-323A42F6B369}" destId="{77ADDD79-6984-43F9-88CC-F48CEE22D6E1}" srcOrd="1" destOrd="0" presId="urn:microsoft.com/office/officeart/2005/8/layout/rings+Icon"/>
    <dgm:cxn modelId="{5F8A6342-B699-41E3-B3BB-D480A51851F7}" type="presParOf" srcId="{FB8B9C5E-34BD-424C-90C0-323A42F6B369}" destId="{D91BD134-B44B-4C7D-8575-F6B90B4FE549}" srcOrd="2" destOrd="0" presId="urn:microsoft.com/office/officeart/2005/8/layout/rings+Icon"/>
    <dgm:cxn modelId="{DE6ED43F-C3EA-4620-8A49-30C289C658DF}" type="presParOf" srcId="{FB8B9C5E-34BD-424C-90C0-323A42F6B369}" destId="{95E2EA6C-CBC8-4AE7-B432-AB7B97AE5C4B}" srcOrd="3" destOrd="0" presId="urn:microsoft.com/office/officeart/2005/8/layout/rings+Icon"/>
    <dgm:cxn modelId="{7378E099-1076-4547-93C7-BBC23A065EDC}" type="presParOf" srcId="{FB8B9C5E-34BD-424C-90C0-323A42F6B369}" destId="{82DB8F7B-FBF6-491C-961C-9154DF7BB6D2}" srcOrd="4" destOrd="0" presId="urn:microsoft.com/office/officeart/2005/8/layout/rings+Icon"/>
    <dgm:cxn modelId="{DC24D5EF-0CF7-46EC-8B7A-CC80C347EB8B}" type="presParOf" srcId="{FB8B9C5E-34BD-424C-90C0-323A42F6B369}" destId="{DBAF4EBF-7B29-44BD-A556-97C834C1E578}" srcOrd="5" destOrd="0" presId="urn:microsoft.com/office/officeart/2005/8/layout/rings+Icon"/>
    <dgm:cxn modelId="{078BD7CF-FEAD-4935-81CC-F85A0DA0BEA7}" type="presParOf" srcId="{FB8B9C5E-34BD-424C-90C0-323A42F6B369}" destId="{0AAE7F93-C6E0-4F8D-92F9-AE12858FB3CE}" srcOrd="6" destOrd="0" presId="urn:microsoft.com/office/officeart/2005/8/layout/rings+Icon"/>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8B30AC-CB9C-4A7F-A67F-609BDF304BE8}">
      <dsp:nvSpPr>
        <dsp:cNvPr id="0" name=""/>
        <dsp:cNvSpPr/>
      </dsp:nvSpPr>
      <dsp:spPr>
        <a:xfrm>
          <a:off x="76199" y="0"/>
          <a:ext cx="1712025" cy="1712053"/>
        </a:xfrm>
        <a:prstGeom prst="ellipse">
          <a:avLst/>
        </a:prstGeom>
        <a:solidFill>
          <a:srgbClr val="FF0000">
            <a:alpha val="50000"/>
          </a:srgb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53340" tIns="53340" rIns="53340" bIns="53340" numCol="1" spcCol="1270" anchor="ctr" anchorCtr="0">
          <a:noAutofit/>
          <a:sp3d extrusionH="28000" prstMaterial="matte"/>
        </a:bodyPr>
        <a:lstStyle/>
        <a:p>
          <a:pPr lvl="0" algn="ctr" defTabSz="622300">
            <a:lnSpc>
              <a:spcPct val="90000"/>
            </a:lnSpc>
            <a:spcBef>
              <a:spcPct val="0"/>
            </a:spcBef>
            <a:spcAft>
              <a:spcPct val="35000"/>
            </a:spcAft>
          </a:pPr>
          <a:r>
            <a:rPr lang="en-US" sz="1400" kern="1200" dirty="0" smtClean="0"/>
            <a:t>President</a:t>
          </a:r>
          <a:endParaRPr lang="en-US" sz="1400" kern="1200" dirty="0"/>
        </a:p>
      </dsp:txBody>
      <dsp:txXfrm>
        <a:off x="326919" y="250724"/>
        <a:ext cx="1210585" cy="1210605"/>
      </dsp:txXfrm>
    </dsp:sp>
    <dsp:sp modelId="{4186E1C8-7B6F-4256-B2C8-5C7C233EED0F}">
      <dsp:nvSpPr>
        <dsp:cNvPr id="0" name=""/>
        <dsp:cNvSpPr/>
      </dsp:nvSpPr>
      <dsp:spPr>
        <a:xfrm>
          <a:off x="971171" y="1259746"/>
          <a:ext cx="1712025" cy="1712053"/>
        </a:xfrm>
        <a:prstGeom prst="ellipse">
          <a:avLst/>
        </a:prstGeom>
        <a:solidFill>
          <a:schemeClr val="accent3">
            <a:lumMod val="5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53340" tIns="53340" rIns="53340" bIns="53340" numCol="1" spcCol="1270" anchor="ctr" anchorCtr="0">
          <a:noAutofit/>
          <a:sp3d extrusionH="28000" prstMaterial="matte"/>
        </a:bodyPr>
        <a:lstStyle/>
        <a:p>
          <a:pPr lvl="0" algn="ctr" defTabSz="622300">
            <a:lnSpc>
              <a:spcPct val="90000"/>
            </a:lnSpc>
            <a:spcBef>
              <a:spcPct val="0"/>
            </a:spcBef>
            <a:spcAft>
              <a:spcPct val="35000"/>
            </a:spcAft>
          </a:pPr>
          <a:r>
            <a:rPr lang="en-US" sz="1400" kern="1200" dirty="0" smtClean="0"/>
            <a:t>Vice President</a:t>
          </a:r>
          <a:endParaRPr lang="en-US" sz="1400" kern="1200" dirty="0"/>
        </a:p>
      </dsp:txBody>
      <dsp:txXfrm>
        <a:off x="1221891" y="1510470"/>
        <a:ext cx="1210585" cy="1210605"/>
      </dsp:txXfrm>
    </dsp:sp>
    <dsp:sp modelId="{3512FC98-62AC-4AFC-BA96-7A71173F4001}">
      <dsp:nvSpPr>
        <dsp:cNvPr id="0" name=""/>
        <dsp:cNvSpPr/>
      </dsp:nvSpPr>
      <dsp:spPr>
        <a:xfrm>
          <a:off x="1848453" y="0"/>
          <a:ext cx="1712025" cy="1712053"/>
        </a:xfrm>
        <a:prstGeom prst="ellipse">
          <a:avLst/>
        </a:prstGeom>
        <a:solidFill>
          <a:schemeClr val="accent3">
            <a:lumMod val="5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53340" tIns="53340" rIns="53340" bIns="53340" numCol="1" spcCol="1270" anchor="ctr" anchorCtr="0">
          <a:noAutofit/>
          <a:sp3d extrusionH="28000" prstMaterial="matte"/>
        </a:bodyPr>
        <a:lstStyle/>
        <a:p>
          <a:pPr lvl="0" algn="ctr" defTabSz="622300">
            <a:lnSpc>
              <a:spcPct val="90000"/>
            </a:lnSpc>
            <a:spcBef>
              <a:spcPct val="0"/>
            </a:spcBef>
            <a:spcAft>
              <a:spcPct val="35000"/>
            </a:spcAft>
          </a:pPr>
          <a:r>
            <a:rPr lang="en-US" sz="1400" kern="1200" dirty="0" smtClean="0"/>
            <a:t>Past President</a:t>
          </a:r>
          <a:endParaRPr lang="en-US" sz="1400" kern="1200" dirty="0"/>
        </a:p>
      </dsp:txBody>
      <dsp:txXfrm>
        <a:off x="2099173" y="250724"/>
        <a:ext cx="1210585" cy="1210605"/>
      </dsp:txXfrm>
    </dsp:sp>
    <dsp:sp modelId="{13DC3B7C-795D-4053-94E5-8EB915ABCB7A}">
      <dsp:nvSpPr>
        <dsp:cNvPr id="0" name=""/>
        <dsp:cNvSpPr/>
      </dsp:nvSpPr>
      <dsp:spPr>
        <a:xfrm>
          <a:off x="2725038" y="1259746"/>
          <a:ext cx="1712025" cy="1712053"/>
        </a:xfrm>
        <a:prstGeom prst="ellipse">
          <a:avLst/>
        </a:prstGeom>
        <a:solidFill>
          <a:schemeClr val="accent3">
            <a:lumMod val="5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53340" tIns="53340" rIns="53340" bIns="53340" numCol="1" spcCol="1270" anchor="ctr" anchorCtr="0">
          <a:noAutofit/>
          <a:sp3d extrusionH="28000" prstMaterial="matte"/>
        </a:bodyPr>
        <a:lstStyle/>
        <a:p>
          <a:pPr lvl="0" algn="ctr" defTabSz="622300">
            <a:lnSpc>
              <a:spcPct val="90000"/>
            </a:lnSpc>
            <a:spcBef>
              <a:spcPct val="0"/>
            </a:spcBef>
            <a:spcAft>
              <a:spcPct val="35000"/>
            </a:spcAft>
          </a:pPr>
          <a:r>
            <a:rPr lang="en-US" sz="1400" kern="1200" dirty="0" smtClean="0"/>
            <a:t>Secretary</a:t>
          </a:r>
          <a:endParaRPr lang="en-US" sz="1400" kern="1200" dirty="0"/>
        </a:p>
      </dsp:txBody>
      <dsp:txXfrm>
        <a:off x="2975758" y="1510470"/>
        <a:ext cx="1210585" cy="1210605"/>
      </dsp:txXfrm>
    </dsp:sp>
    <dsp:sp modelId="{7C5A7351-FF2F-4CBE-A5F1-85C6C850F85A}">
      <dsp:nvSpPr>
        <dsp:cNvPr id="0" name=""/>
        <dsp:cNvSpPr/>
      </dsp:nvSpPr>
      <dsp:spPr>
        <a:xfrm>
          <a:off x="3602320" y="0"/>
          <a:ext cx="1712025" cy="1712053"/>
        </a:xfrm>
        <a:prstGeom prst="ellipse">
          <a:avLst/>
        </a:prstGeom>
        <a:solidFill>
          <a:schemeClr val="accent3">
            <a:lumMod val="5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53340" tIns="53340" rIns="53340" bIns="53340" numCol="1" spcCol="1270" anchor="ctr" anchorCtr="0">
          <a:noAutofit/>
          <a:sp3d extrusionH="28000" prstMaterial="matte"/>
        </a:bodyPr>
        <a:lstStyle/>
        <a:p>
          <a:pPr lvl="0" algn="ctr" defTabSz="622300">
            <a:lnSpc>
              <a:spcPct val="90000"/>
            </a:lnSpc>
            <a:spcBef>
              <a:spcPct val="0"/>
            </a:spcBef>
            <a:spcAft>
              <a:spcPct val="35000"/>
            </a:spcAft>
          </a:pPr>
          <a:r>
            <a:rPr lang="en-US" sz="1400" kern="1200" dirty="0" smtClean="0"/>
            <a:t>Treasurer</a:t>
          </a:r>
          <a:endParaRPr lang="en-US" sz="1400" kern="1200" dirty="0"/>
        </a:p>
      </dsp:txBody>
      <dsp:txXfrm>
        <a:off x="3853040" y="250724"/>
        <a:ext cx="1210585" cy="1210605"/>
      </dsp:txXfrm>
    </dsp:sp>
    <dsp:sp modelId="{FA3ADF34-D325-4BA3-8A00-78258D5CE3E5}">
      <dsp:nvSpPr>
        <dsp:cNvPr id="0" name=""/>
        <dsp:cNvSpPr/>
      </dsp:nvSpPr>
      <dsp:spPr>
        <a:xfrm>
          <a:off x="4478905" y="1259746"/>
          <a:ext cx="1712025" cy="1712053"/>
        </a:xfrm>
        <a:prstGeom prst="ellipse">
          <a:avLst/>
        </a:prstGeom>
        <a:solidFill>
          <a:schemeClr val="accent1">
            <a:alpha val="5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53340" tIns="53340" rIns="53340" bIns="53340" numCol="1" spcCol="1270" anchor="ctr" anchorCtr="0">
          <a:noAutofit/>
          <a:sp3d extrusionH="28000" prstMaterial="matte"/>
        </a:bodyPr>
        <a:lstStyle/>
        <a:p>
          <a:pPr lvl="0" algn="ctr" defTabSz="622300">
            <a:lnSpc>
              <a:spcPct val="90000"/>
            </a:lnSpc>
            <a:spcBef>
              <a:spcPct val="0"/>
            </a:spcBef>
            <a:spcAft>
              <a:spcPct val="35000"/>
            </a:spcAft>
          </a:pPr>
          <a:r>
            <a:rPr lang="en-US" sz="1400" kern="1200" dirty="0" smtClean="0"/>
            <a:t>Professional Development Dir.</a:t>
          </a:r>
          <a:endParaRPr lang="en-US" sz="1400" kern="1200" dirty="0"/>
        </a:p>
      </dsp:txBody>
      <dsp:txXfrm>
        <a:off x="4729625" y="1510470"/>
        <a:ext cx="1210585" cy="1210605"/>
      </dsp:txXfrm>
    </dsp:sp>
    <dsp:sp modelId="{746AADF0-F580-478D-9630-946B39C7C793}">
      <dsp:nvSpPr>
        <dsp:cNvPr id="0" name=""/>
        <dsp:cNvSpPr/>
      </dsp:nvSpPr>
      <dsp:spPr>
        <a:xfrm>
          <a:off x="5356187" y="0"/>
          <a:ext cx="1712025" cy="1712053"/>
        </a:xfrm>
        <a:prstGeom prst="ellipse">
          <a:avLst/>
        </a:prstGeom>
        <a:solidFill>
          <a:schemeClr val="accent5">
            <a:lumMod val="5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53340" tIns="53340" rIns="53340" bIns="53340" numCol="1" spcCol="1270" anchor="ctr" anchorCtr="0">
          <a:noAutofit/>
          <a:sp3d extrusionH="28000" prstMaterial="matte"/>
        </a:bodyPr>
        <a:lstStyle/>
        <a:p>
          <a:pPr lvl="0" algn="ctr" defTabSz="622300">
            <a:lnSpc>
              <a:spcPct val="90000"/>
            </a:lnSpc>
            <a:spcBef>
              <a:spcPct val="0"/>
            </a:spcBef>
            <a:spcAft>
              <a:spcPct val="35000"/>
            </a:spcAft>
          </a:pPr>
          <a:r>
            <a:rPr lang="en-US" sz="1400" kern="1200" dirty="0" smtClean="0"/>
            <a:t>College Relations Dir.</a:t>
          </a:r>
          <a:endParaRPr lang="en-US" sz="1400" kern="1200" dirty="0"/>
        </a:p>
      </dsp:txBody>
      <dsp:txXfrm>
        <a:off x="5606907" y="250724"/>
        <a:ext cx="1210585" cy="1210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39ED8-9049-441A-B2F8-A3A500D5268A}">
      <dsp:nvSpPr>
        <dsp:cNvPr id="0" name=""/>
        <dsp:cNvSpPr/>
      </dsp:nvSpPr>
      <dsp:spPr>
        <a:xfrm>
          <a:off x="79865" y="0"/>
          <a:ext cx="1887617" cy="1887649"/>
        </a:xfrm>
        <a:prstGeom prst="ellipse">
          <a:avLst/>
        </a:prstGeom>
        <a:solidFill>
          <a:schemeClr val="accent1">
            <a:alpha val="5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49530" tIns="49530" rIns="49530" bIns="4953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t>Awards &amp; Recognition Dir.</a:t>
          </a:r>
          <a:endParaRPr lang="en-US" sz="1300" kern="1200" dirty="0"/>
        </a:p>
      </dsp:txBody>
      <dsp:txXfrm>
        <a:off x="356300" y="276440"/>
        <a:ext cx="1334747" cy="1334769"/>
      </dsp:txXfrm>
    </dsp:sp>
    <dsp:sp modelId="{77ADDD79-6984-43F9-88CC-F48CEE22D6E1}">
      <dsp:nvSpPr>
        <dsp:cNvPr id="0" name=""/>
        <dsp:cNvSpPr/>
      </dsp:nvSpPr>
      <dsp:spPr>
        <a:xfrm>
          <a:off x="1046356" y="1388950"/>
          <a:ext cx="1887617" cy="1887649"/>
        </a:xfrm>
        <a:prstGeom prst="ellipse">
          <a:avLst/>
        </a:prstGeom>
        <a:solidFill>
          <a:schemeClr val="accent5">
            <a:lumMod val="5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49530" tIns="49530" rIns="49530" bIns="4953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t>Communications Dir.</a:t>
          </a:r>
          <a:endParaRPr lang="en-US" sz="1300" kern="1200" dirty="0"/>
        </a:p>
      </dsp:txBody>
      <dsp:txXfrm>
        <a:off x="1322791" y="1665390"/>
        <a:ext cx="1334747" cy="1334769"/>
      </dsp:txXfrm>
    </dsp:sp>
    <dsp:sp modelId="{D91BD134-B44B-4C7D-8575-F6B90B4FE549}">
      <dsp:nvSpPr>
        <dsp:cNvPr id="0" name=""/>
        <dsp:cNvSpPr/>
      </dsp:nvSpPr>
      <dsp:spPr>
        <a:xfrm>
          <a:off x="2013615" y="0"/>
          <a:ext cx="1887617" cy="1887649"/>
        </a:xfrm>
        <a:prstGeom prst="ellipse">
          <a:avLst/>
        </a:prstGeom>
        <a:solidFill>
          <a:schemeClr val="accent1">
            <a:alpha val="5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49530" tIns="49530" rIns="49530" bIns="4953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t>Foundation Dir.</a:t>
          </a:r>
          <a:endParaRPr lang="en-US" sz="1300" kern="1200" dirty="0"/>
        </a:p>
      </dsp:txBody>
      <dsp:txXfrm>
        <a:off x="2290050" y="276440"/>
        <a:ext cx="1334747" cy="1334769"/>
      </dsp:txXfrm>
    </dsp:sp>
    <dsp:sp modelId="{95E2EA6C-CBC8-4AE7-B432-AB7B97AE5C4B}">
      <dsp:nvSpPr>
        <dsp:cNvPr id="0" name=""/>
        <dsp:cNvSpPr/>
      </dsp:nvSpPr>
      <dsp:spPr>
        <a:xfrm>
          <a:off x="2980106" y="1388950"/>
          <a:ext cx="1887617" cy="1887649"/>
        </a:xfrm>
        <a:prstGeom prst="ellipse">
          <a:avLst/>
        </a:prstGeom>
        <a:solidFill>
          <a:schemeClr val="accent1">
            <a:alpha val="5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49530" tIns="49530" rIns="49530" bIns="4953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t>Special Projects Dir.</a:t>
          </a:r>
          <a:endParaRPr lang="en-US" sz="1300" kern="1200" dirty="0"/>
        </a:p>
      </dsp:txBody>
      <dsp:txXfrm>
        <a:off x="3256541" y="1665390"/>
        <a:ext cx="1334747" cy="1334769"/>
      </dsp:txXfrm>
    </dsp:sp>
    <dsp:sp modelId="{82DB8F7B-FBF6-491C-961C-9154DF7BB6D2}">
      <dsp:nvSpPr>
        <dsp:cNvPr id="0" name=""/>
        <dsp:cNvSpPr/>
      </dsp:nvSpPr>
      <dsp:spPr>
        <a:xfrm>
          <a:off x="3947366" y="0"/>
          <a:ext cx="1887617" cy="1887649"/>
        </a:xfrm>
        <a:prstGeom prst="ellipse">
          <a:avLst/>
        </a:prstGeom>
        <a:solidFill>
          <a:schemeClr val="accent2">
            <a:lumMod val="60000"/>
            <a:lumOff val="4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49530" tIns="49530" rIns="49530" bIns="4953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t>WA State Dir.</a:t>
          </a:r>
          <a:endParaRPr lang="en-US" sz="1300" kern="1200" dirty="0"/>
        </a:p>
      </dsp:txBody>
      <dsp:txXfrm>
        <a:off x="4223801" y="276440"/>
        <a:ext cx="1334747" cy="1334769"/>
      </dsp:txXfrm>
    </dsp:sp>
    <dsp:sp modelId="{DBAF4EBF-7B29-44BD-A556-97C834C1E578}">
      <dsp:nvSpPr>
        <dsp:cNvPr id="0" name=""/>
        <dsp:cNvSpPr/>
      </dsp:nvSpPr>
      <dsp:spPr>
        <a:xfrm>
          <a:off x="4913857" y="1388950"/>
          <a:ext cx="1887617" cy="1887649"/>
        </a:xfrm>
        <a:prstGeom prst="ellipse">
          <a:avLst/>
        </a:prstGeom>
        <a:solidFill>
          <a:schemeClr val="accent2">
            <a:lumMod val="60000"/>
            <a:lumOff val="4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49530" tIns="49530" rIns="49530" bIns="4953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t>OR State Dir.</a:t>
          </a:r>
          <a:endParaRPr lang="en-US" sz="1300" kern="1200" dirty="0"/>
        </a:p>
      </dsp:txBody>
      <dsp:txXfrm>
        <a:off x="5190292" y="1665390"/>
        <a:ext cx="1334747" cy="1334769"/>
      </dsp:txXfrm>
    </dsp:sp>
    <dsp:sp modelId="{0AAE7F93-C6E0-4F8D-92F9-AE12858FB3CE}">
      <dsp:nvSpPr>
        <dsp:cNvPr id="0" name=""/>
        <dsp:cNvSpPr/>
      </dsp:nvSpPr>
      <dsp:spPr>
        <a:xfrm>
          <a:off x="5881117" y="0"/>
          <a:ext cx="1887617" cy="1887649"/>
        </a:xfrm>
        <a:prstGeom prst="ellipse">
          <a:avLst/>
        </a:prstGeom>
        <a:solidFill>
          <a:schemeClr val="accent2">
            <a:lumMod val="60000"/>
            <a:lumOff val="40000"/>
            <a:alpha val="5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tx1"/>
        </a:fontRef>
      </dsp:style>
      <dsp:txBody>
        <a:bodyPr spcFirstLastPara="0" vert="horz" wrap="square" lIns="49530" tIns="49530" rIns="49530" bIns="4953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t>AK State Dir.</a:t>
          </a:r>
          <a:endParaRPr lang="en-US" sz="1300" kern="1200" dirty="0"/>
        </a:p>
      </dsp:txBody>
      <dsp:txXfrm>
        <a:off x="6157552" y="276440"/>
        <a:ext cx="1334747" cy="1334769"/>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0642"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dirty="0"/>
          </a:p>
        </p:txBody>
      </p:sp>
      <p:sp>
        <p:nvSpPr>
          <p:cNvPr id="240643" name="Rectangle 3"/>
          <p:cNvSpPr>
            <a:spLocks noGrp="1" noChangeArrowheads="1"/>
          </p:cNvSpPr>
          <p:nvPr>
            <p:ph type="dt" sz="quarter" idx="1"/>
          </p:nvPr>
        </p:nvSpPr>
        <p:spPr bwMode="auto">
          <a:xfrm>
            <a:off x="3884613"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dirty="0"/>
          </a:p>
        </p:txBody>
      </p:sp>
      <p:sp>
        <p:nvSpPr>
          <p:cNvPr id="240644" name="Rectangle 4"/>
          <p:cNvSpPr>
            <a:spLocks noGrp="1" noChangeArrowheads="1"/>
          </p:cNvSpPr>
          <p:nvPr>
            <p:ph type="ftr" sz="quarter" idx="2"/>
          </p:nvPr>
        </p:nvSpPr>
        <p:spPr bwMode="auto">
          <a:xfrm>
            <a:off x="0"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dirty="0"/>
          </a:p>
        </p:txBody>
      </p:sp>
      <p:sp>
        <p:nvSpPr>
          <p:cNvPr id="240645" name="Rectangle 5"/>
          <p:cNvSpPr>
            <a:spLocks noGrp="1" noChangeArrowheads="1"/>
          </p:cNvSpPr>
          <p:nvPr>
            <p:ph type="sldNum" sz="quarter" idx="3"/>
          </p:nvPr>
        </p:nvSpPr>
        <p:spPr bwMode="auto">
          <a:xfrm>
            <a:off x="3884613"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B2A2D908-1718-4321-834C-C50B3F5D423D}" type="slidenum">
              <a:rPr lang="en-US"/>
              <a:pPr>
                <a:defRPr/>
              </a:pPr>
              <a:t>‹#›</a:t>
            </a:fld>
            <a:endParaRPr lang="en-US" dirty="0"/>
          </a:p>
        </p:txBody>
      </p:sp>
    </p:spTree>
    <p:extLst>
      <p:ext uri="{BB962C8B-B14F-4D97-AF65-F5344CB8AC3E}">
        <p14:creationId xmlns:p14="http://schemas.microsoft.com/office/powerpoint/2010/main" val="392644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smtClean="0"/>
            </a:lvl1pPr>
          </a:lstStyle>
          <a:p>
            <a:pPr>
              <a:defRPr/>
            </a:pPr>
            <a:endParaRPr lang="en-US" dirty="0"/>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smtClean="0"/>
            </a:lvl1pPr>
          </a:lstStyle>
          <a:p>
            <a:pPr>
              <a:defRPr/>
            </a:pPr>
            <a:fld id="{75126403-75DD-4BA7-BAA9-986CEB4A573D}" type="datetimeFigureOut">
              <a:rPr lang="en-US"/>
              <a:pPr>
                <a:defRPr/>
              </a:pPr>
              <a:t>3/20/2012</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smtClean="0"/>
            </a:lvl1pPr>
          </a:lstStyle>
          <a:p>
            <a:pPr>
              <a:defRPr/>
            </a:pPr>
            <a:endParaRPr lang="en-US" dirty="0"/>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smtClean="0"/>
            </a:lvl1pPr>
          </a:lstStyle>
          <a:p>
            <a:pPr>
              <a:defRPr/>
            </a:pPr>
            <a:fld id="{DCA7097C-64B0-4255-92E4-2A610C97164B}" type="slidenum">
              <a:rPr lang="en-US"/>
              <a:pPr>
                <a:defRPr/>
              </a:pPr>
              <a:t>‹#›</a:t>
            </a:fld>
            <a:endParaRPr lang="en-US" dirty="0"/>
          </a:p>
        </p:txBody>
      </p:sp>
    </p:spTree>
    <p:extLst>
      <p:ext uri="{BB962C8B-B14F-4D97-AF65-F5344CB8AC3E}">
        <p14:creationId xmlns:p14="http://schemas.microsoft.com/office/powerpoint/2010/main" val="37184881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CA7097C-64B0-4255-92E4-2A610C97164B}" type="slidenum">
              <a:rPr lang="en-US" smtClean="0"/>
              <a:pPr>
                <a:defRPr/>
              </a:pPr>
              <a:t>25</a:t>
            </a:fld>
            <a:endParaRPr lang="en-US" dirty="0"/>
          </a:p>
        </p:txBody>
      </p:sp>
    </p:spTree>
    <p:extLst>
      <p:ext uri="{BB962C8B-B14F-4D97-AF65-F5344CB8AC3E}">
        <p14:creationId xmlns:p14="http://schemas.microsoft.com/office/powerpoint/2010/main" val="3578262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A31894C-CC59-4D97-81DA-C83D0BB44189}" type="slidenum">
              <a:rPr lang="en-US"/>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5FBAE59-288D-4119-A884-A3E5D7A766A0}" type="slidenum">
              <a:rPr lang="en-US"/>
              <a:pPr/>
              <a:t>28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hrma.org/Default.aspx" TargetMode="External"/><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hrma.org/Default.aspx" TargetMode="Externa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hrma.org/Default.aspx" TargetMode="Externa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www.nhrma.org/Default.aspx" TargetMode="External"/><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nhrma.org/Default.aspx" TargetMode="External"/><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www.nhrma.org/Default.aspx" TargetMode="External"/><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hrma.org/Default.aspx" TargetMode="Externa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2"/>
          <p:cNvSpPr>
            <a:spLocks noChangeArrowheads="1"/>
          </p:cNvSpPr>
          <p:nvPr/>
        </p:nvSpPr>
        <p:spPr bwMode="auto">
          <a:xfrm>
            <a:off x="262572" y="381000"/>
            <a:ext cx="8686800" cy="5638800"/>
          </a:xfrm>
          <a:prstGeom prst="roundRect">
            <a:avLst>
              <a:gd name="adj" fmla="val 7912"/>
            </a:avLst>
          </a:prstGeom>
          <a:solidFill>
            <a:schemeClr val="folHlink"/>
          </a:solidFill>
          <a:ln>
            <a:noFill/>
          </a:ln>
          <a:effectLst/>
          <a:extLst>
            <a:ext uri="{91240B29-F687-4F45-9708-019B960494DF}">
              <a14:hiddenLine xmlns:a14="http://schemas.microsoft.com/office/drawing/2010/main" w="9525">
                <a:solidFill>
                  <a:srgbClr val="CCCC9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2400" dirty="0">
              <a:latin typeface="Times New Roman" pitchFamily="18" charset="0"/>
            </a:endParaRPr>
          </a:p>
        </p:txBody>
      </p:sp>
      <p:sp>
        <p:nvSpPr>
          <p:cNvPr id="5" name="AutoShape 3"/>
          <p:cNvSpPr>
            <a:spLocks noChangeArrowheads="1"/>
          </p:cNvSpPr>
          <p:nvPr/>
        </p:nvSpPr>
        <p:spPr bwMode="white">
          <a:xfrm>
            <a:off x="327025" y="488950"/>
            <a:ext cx="8435975" cy="4768850"/>
          </a:xfrm>
          <a:prstGeom prst="roundRect">
            <a:avLst>
              <a:gd name="adj" fmla="val 7310"/>
            </a:avLst>
          </a:prstGeom>
          <a:solidFill>
            <a:schemeClr val="bg1"/>
          </a:solidFill>
          <a:ln>
            <a:noFill/>
          </a:ln>
          <a:effectLst/>
          <a:extLst>
            <a:ext uri="{91240B29-F687-4F45-9708-019B960494DF}">
              <a14:hiddenLine xmlns:a14="http://schemas.microsoft.com/office/drawing/2010/main" w="9525">
                <a:solidFill>
                  <a:srgbClr val="CCCC9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2400" dirty="0">
              <a:latin typeface="Times New Roman" pitchFamily="18" charset="0"/>
            </a:endParaRPr>
          </a:p>
        </p:txBody>
      </p:sp>
      <p:sp>
        <p:nvSpPr>
          <p:cNvPr id="6" name="AutoShape 4"/>
          <p:cNvSpPr>
            <a:spLocks noChangeArrowheads="1"/>
          </p:cNvSpPr>
          <p:nvPr/>
        </p:nvSpPr>
        <p:spPr bwMode="blackWhite">
          <a:xfrm>
            <a:off x="1371600" y="3338513"/>
            <a:ext cx="6400800" cy="2286000"/>
          </a:xfrm>
          <a:prstGeom prst="roundRect">
            <a:avLst>
              <a:gd name="adj" fmla="val 16667"/>
            </a:avLst>
          </a:prstGeom>
          <a:solidFill>
            <a:schemeClr val="bg1"/>
          </a:solidFill>
          <a:ln w="508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dirty="0"/>
          </a:p>
        </p:txBody>
      </p:sp>
      <p:sp>
        <p:nvSpPr>
          <p:cNvPr id="222213" name="Rectangle 5"/>
          <p:cNvSpPr>
            <a:spLocks noGrp="1" noChangeArrowheads="1"/>
          </p:cNvSpPr>
          <p:nvPr>
            <p:ph type="ctrTitle"/>
          </p:nvPr>
        </p:nvSpPr>
        <p:spPr>
          <a:xfrm>
            <a:off x="685800" y="857250"/>
            <a:ext cx="7772400" cy="2266950"/>
          </a:xfrm>
        </p:spPr>
        <p:txBody>
          <a:bodyPr anchor="ctr" anchorCtr="1"/>
          <a:lstStyle>
            <a:lvl1pPr algn="ctr">
              <a:defRPr sz="4100" i="1"/>
            </a:lvl1pPr>
          </a:lstStyle>
          <a:p>
            <a:pPr lvl="0"/>
            <a:r>
              <a:rPr lang="en-US" noProof="0" dirty="0" smtClean="0"/>
              <a:t>Click to edit Master title style</a:t>
            </a:r>
          </a:p>
        </p:txBody>
      </p:sp>
      <p:sp>
        <p:nvSpPr>
          <p:cNvPr id="222214" name="Rectangle 6"/>
          <p:cNvSpPr>
            <a:spLocks noGrp="1" noChangeArrowheads="1"/>
          </p:cNvSpPr>
          <p:nvPr>
            <p:ph type="subTitle" idx="1"/>
          </p:nvPr>
        </p:nvSpPr>
        <p:spPr>
          <a:xfrm>
            <a:off x="1752600" y="3567113"/>
            <a:ext cx="5410200" cy="1905000"/>
          </a:xfrm>
        </p:spPr>
        <p:txBody>
          <a:bodyPr anchor="ctr"/>
          <a:lstStyle>
            <a:lvl1pPr marL="0" indent="0" algn="ctr">
              <a:buFont typeface="Wingdings" pitchFamily="2" charset="2"/>
              <a:buNone/>
              <a:defRPr sz="3300"/>
            </a:lvl1pPr>
          </a:lstStyle>
          <a:p>
            <a:pPr lvl="0"/>
            <a:r>
              <a:rPr lang="en-US" noProof="0" smtClean="0"/>
              <a:t>Click to edit Master subtitle style</a:t>
            </a:r>
          </a:p>
        </p:txBody>
      </p:sp>
      <p:sp>
        <p:nvSpPr>
          <p:cNvPr id="7" name="Rectangle 7"/>
          <p:cNvSpPr>
            <a:spLocks noGrp="1" noChangeArrowheads="1"/>
          </p:cNvSpPr>
          <p:nvPr>
            <p:ph type="dt" sz="half" idx="10"/>
          </p:nvPr>
        </p:nvSpPr>
        <p:spPr/>
        <p:txBody>
          <a:bodyPr/>
          <a:lstStyle>
            <a:lvl1pPr>
              <a:defRPr smtClean="0"/>
            </a:lvl1pPr>
          </a:lstStyle>
          <a:p>
            <a:pPr>
              <a:defRPr/>
            </a:pPr>
            <a:endParaRPr lang="en-US" dirty="0"/>
          </a:p>
        </p:txBody>
      </p:sp>
      <p:sp>
        <p:nvSpPr>
          <p:cNvPr id="8" name="Rectangle 8"/>
          <p:cNvSpPr>
            <a:spLocks noGrp="1" noChangeArrowheads="1"/>
          </p:cNvSpPr>
          <p:nvPr>
            <p:ph type="ftr" sz="quarter" idx="11"/>
          </p:nvPr>
        </p:nvSpPr>
        <p:spPr>
          <a:xfrm>
            <a:off x="3352800" y="6391275"/>
            <a:ext cx="2895600" cy="457200"/>
          </a:xfrm>
        </p:spPr>
        <p:txBody>
          <a:bodyPr/>
          <a:lstStyle>
            <a:lvl1pPr>
              <a:defRPr smtClean="0"/>
            </a:lvl1pPr>
          </a:lstStyle>
          <a:p>
            <a:pPr>
              <a:defRPr/>
            </a:pPr>
            <a:r>
              <a:rPr lang="en-US" dirty="0" smtClean="0"/>
              <a:t>2012</a:t>
            </a:r>
            <a:endParaRPr lang="en-US" dirty="0"/>
          </a:p>
        </p:txBody>
      </p:sp>
      <p:sp>
        <p:nvSpPr>
          <p:cNvPr id="9" name="Rectangle 9"/>
          <p:cNvSpPr>
            <a:spLocks noGrp="1" noChangeArrowheads="1"/>
          </p:cNvSpPr>
          <p:nvPr>
            <p:ph type="sldNum" sz="quarter" idx="12"/>
          </p:nvPr>
        </p:nvSpPr>
        <p:spPr>
          <a:xfrm>
            <a:off x="6858000" y="6391275"/>
            <a:ext cx="1600200" cy="457200"/>
          </a:xfrm>
        </p:spPr>
        <p:txBody>
          <a:bodyPr/>
          <a:lstStyle>
            <a:lvl1pPr>
              <a:defRPr smtClean="0"/>
            </a:lvl1pPr>
          </a:lstStyle>
          <a:p>
            <a:pPr>
              <a:defRPr/>
            </a:pPr>
            <a:fld id="{1AD0D0F8-BD99-42DA-9AB1-6951CE5DC2C4}" type="slidenum">
              <a:rPr lang="en-US"/>
              <a:pPr>
                <a:defRPr/>
              </a:pPr>
              <a:t>‹#›</a:t>
            </a:fld>
            <a:endParaRPr lang="en-US" dirty="0"/>
          </a:p>
        </p:txBody>
      </p:sp>
      <p:pic>
        <p:nvPicPr>
          <p:cNvPr id="10" name="Picture 9" descr="http://www.shrm.org/Graphicsguide/use/SHRM-logo_AFF_4C.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38600" y="57404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NHRMA">
            <a:hlinkClick r:id="rId3" tooltip="NHRMA"/>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24200" y="554037"/>
            <a:ext cx="2819400" cy="2646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5909513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7E84ED6-4FC0-4702-82CE-7A77A9315A94}" type="slidenum">
              <a:rPr lang="en-US"/>
              <a:pPr>
                <a:defRPr/>
              </a:pPr>
              <a:t>‹#›</a:t>
            </a:fld>
            <a:endParaRPr lang="en-US" dirty="0"/>
          </a:p>
        </p:txBody>
      </p:sp>
    </p:spTree>
    <p:extLst>
      <p:ext uri="{BB962C8B-B14F-4D97-AF65-F5344CB8AC3E}">
        <p14:creationId xmlns:p14="http://schemas.microsoft.com/office/powerpoint/2010/main" val="3812667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533400"/>
            <a:ext cx="192405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533400"/>
            <a:ext cx="561975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6DD9D37-521E-4618-AB80-7583FE04F769}" type="slidenum">
              <a:rPr lang="en-US"/>
              <a:pPr>
                <a:defRPr/>
              </a:pPr>
              <a:t>‹#›</a:t>
            </a:fld>
            <a:endParaRPr lang="en-US" dirty="0"/>
          </a:p>
        </p:txBody>
      </p:sp>
    </p:spTree>
    <p:extLst>
      <p:ext uri="{BB962C8B-B14F-4D97-AF65-F5344CB8AC3E}">
        <p14:creationId xmlns:p14="http://schemas.microsoft.com/office/powerpoint/2010/main" val="35846042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342900" indent="-342900">
              <a:buFont typeface="Wingdings" pitchFamily="2" charset="2"/>
              <a:buChar char="q"/>
              <a:defRPr/>
            </a:lvl1pPr>
            <a:lvl2pPr marL="742950" indent="-285750">
              <a:buFont typeface="Wingdings" pitchFamily="2" charset="2"/>
              <a:buChar char="§"/>
              <a:defRPr/>
            </a:lvl2pPr>
            <a:lvl3pPr marL="1143000" indent="-228600">
              <a:buFont typeface="Wingdings" pitchFamily="2" charset="2"/>
              <a:buChar char="q"/>
              <a:defRPr/>
            </a:lvl3pPr>
            <a:lvl4pPr marL="1600200" indent="-228600">
              <a:buFont typeface="Wingdings" pitchFamily="2" charset="2"/>
              <a:buChar char="q"/>
              <a:defRPr/>
            </a:lvl4pPr>
            <a:lvl5pPr marL="2057400" indent="-228600">
              <a:buFont typeface="Wingdings" pitchFamily="2" charset="2"/>
              <a:buChar char="q"/>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1AE0717-2C8A-41D7-937C-00858F726425}" type="slidenum">
              <a:rPr lang="en-US"/>
              <a:pPr>
                <a:defRPr/>
              </a:pPr>
              <a:t>‹#›</a:t>
            </a:fld>
            <a:endParaRPr lang="en-US" dirty="0"/>
          </a:p>
        </p:txBody>
      </p:sp>
      <p:pic>
        <p:nvPicPr>
          <p:cNvPr id="7" name="Picture 6" descr="NHRMA">
            <a:hlinkClick r:id="rId2" tooltip="NHRMA"/>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381000"/>
            <a:ext cx="1217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www.shrm.org/Graphicsguide/use/SHRM-logo_AFF_4C.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315200" y="50292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61913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37D91B0-F7BC-44A9-937B-EB2F6170614C}" type="slidenum">
              <a:rPr lang="en-US"/>
              <a:pPr>
                <a:defRPr/>
              </a:pPr>
              <a:t>‹#›</a:t>
            </a:fld>
            <a:endParaRPr lang="en-US" dirty="0"/>
          </a:p>
        </p:txBody>
      </p:sp>
      <p:pic>
        <p:nvPicPr>
          <p:cNvPr id="7" name="Picture 6" descr="NHRMA">
            <a:hlinkClick r:id="rId2" tooltip="NHRMA"/>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381000"/>
            <a:ext cx="1217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www.shrm.org/Graphicsguide/use/SHRM-logo_AFF_4C.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315200" y="50292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21107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05000"/>
            <a:ext cx="4229100" cy="4038600"/>
          </a:xfrm>
        </p:spPr>
        <p:txBody>
          <a:bodyPr/>
          <a:lstStyle>
            <a:lvl1pPr>
              <a:defRPr sz="2800"/>
            </a:lvl1pPr>
            <a:lvl2pPr marL="742950" indent="-285750">
              <a:buFont typeface="Wingdings" pitchFamily="2" charset="2"/>
              <a:buChar cha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6300" y="1905000"/>
            <a:ext cx="4152900" cy="3200400"/>
          </a:xfrm>
        </p:spPr>
        <p:txBody>
          <a:bodyPr/>
          <a:lstStyle>
            <a:lvl1pPr>
              <a:defRPr sz="2800"/>
            </a:lvl1pPr>
            <a:lvl2pPr marL="742950" indent="-285750">
              <a:buFont typeface="Wingdings" pitchFamily="2" charset="2"/>
              <a:buChar cha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4B5E25C-F6E1-456C-B694-45C0071E17BA}" type="slidenum">
              <a:rPr lang="en-US"/>
              <a:pPr>
                <a:defRPr/>
              </a:pPr>
              <a:t>‹#›</a:t>
            </a:fld>
            <a:endParaRPr lang="en-US" dirty="0"/>
          </a:p>
        </p:txBody>
      </p:sp>
      <p:pic>
        <p:nvPicPr>
          <p:cNvPr id="8" name="Picture 7" descr="http://www.shrm.org/Graphicsguide/use/SHRM-logo_AFF_4C.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15200" y="50292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NHRMA">
            <a:hlinkClick r:id="rId3" tooltip="NHRMA"/>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57200" y="381000"/>
            <a:ext cx="1217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34650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04800" y="2174875"/>
            <a:ext cx="41925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194175" cy="29305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760EDF2C-F357-4459-A4D9-B28DCF621D6D}" type="slidenum">
              <a:rPr lang="en-US"/>
              <a:pPr>
                <a:defRPr/>
              </a:pPr>
              <a:t>‹#›</a:t>
            </a:fld>
            <a:endParaRPr lang="en-US" dirty="0"/>
          </a:p>
        </p:txBody>
      </p:sp>
      <p:pic>
        <p:nvPicPr>
          <p:cNvPr id="10" name="Picture 9" descr="http://www.shrm.org/Graphicsguide/use/SHRM-logo_AFF_4C.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15200" y="50292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NHRMA">
            <a:hlinkClick r:id="rId3" tooltip="NHRMA"/>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57200" y="381000"/>
            <a:ext cx="1217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91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99F4165B-D46D-4BCA-A91C-E55881950449}" type="slidenum">
              <a:rPr lang="en-US"/>
              <a:pPr>
                <a:defRPr/>
              </a:pPr>
              <a:t>‹#›</a:t>
            </a:fld>
            <a:endParaRPr lang="en-US" dirty="0"/>
          </a:p>
        </p:txBody>
      </p:sp>
      <p:pic>
        <p:nvPicPr>
          <p:cNvPr id="6" name="Picture 5" descr="http://www.shrm.org/Graphicsguide/use/SHRM-logo_AFF_4C.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15200" y="50292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NHRMA">
            <a:hlinkClick r:id="rId3" tooltip="NHRMA"/>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2440" y="381000"/>
            <a:ext cx="1217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91232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15A81A3A-5727-4E32-B135-E3E5A83D71F2}" type="slidenum">
              <a:rPr lang="en-US"/>
              <a:pPr>
                <a:defRPr/>
              </a:pPr>
              <a:t>‹#›</a:t>
            </a:fld>
            <a:endParaRPr lang="en-US" dirty="0"/>
          </a:p>
        </p:txBody>
      </p:sp>
      <p:pic>
        <p:nvPicPr>
          <p:cNvPr id="6" name="Picture 5" descr="NHRMA">
            <a:hlinkClick r:id="rId2" tooltip="NHRMA"/>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381000"/>
            <a:ext cx="1217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http://www.shrm.org/Graphicsguide/use/SHRM-logo_AFF_4C.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315200" y="50292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70587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F9B621A-6468-4DD1-8252-B92597C73655}" type="slidenum">
              <a:rPr lang="en-US"/>
              <a:pPr>
                <a:defRPr/>
              </a:pPr>
              <a:t>‹#›</a:t>
            </a:fld>
            <a:endParaRPr lang="en-US" dirty="0"/>
          </a:p>
        </p:txBody>
      </p:sp>
    </p:spTree>
    <p:extLst>
      <p:ext uri="{BB962C8B-B14F-4D97-AF65-F5344CB8AC3E}">
        <p14:creationId xmlns:p14="http://schemas.microsoft.com/office/powerpoint/2010/main" val="25017778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2012</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1A90A59-C89B-4AA0-9BB7-3CB595A29CF0}" type="slidenum">
              <a:rPr lang="en-US"/>
              <a:pPr>
                <a:defRPr/>
              </a:pPr>
              <a:t>‹#›</a:t>
            </a:fld>
            <a:endParaRPr lang="en-US" dirty="0"/>
          </a:p>
        </p:txBody>
      </p:sp>
    </p:spTree>
    <p:extLst>
      <p:ext uri="{BB962C8B-B14F-4D97-AF65-F5344CB8AC3E}">
        <p14:creationId xmlns:p14="http://schemas.microsoft.com/office/powerpoint/2010/main" val="12506857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nhrma.org/Default.aspx"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762000" y="533400"/>
            <a:ext cx="7696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304800" y="1905000"/>
            <a:ext cx="85344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21188" name="Rectangle 4"/>
          <p:cNvSpPr>
            <a:spLocks noGrp="1" noChangeArrowheads="1"/>
          </p:cNvSpPr>
          <p:nvPr>
            <p:ph type="dt" sz="half" idx="2"/>
          </p:nvPr>
        </p:nvSpPr>
        <p:spPr bwMode="auto">
          <a:xfrm>
            <a:off x="762000" y="6391275"/>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dirty="0"/>
          </a:p>
        </p:txBody>
      </p:sp>
      <p:sp>
        <p:nvSpPr>
          <p:cNvPr id="221189" name="Rectangle 5"/>
          <p:cNvSpPr>
            <a:spLocks noGrp="1" noChangeArrowheads="1"/>
          </p:cNvSpPr>
          <p:nvPr>
            <p:ph type="ftr" sz="quarter" idx="3"/>
          </p:nvPr>
        </p:nvSpPr>
        <p:spPr bwMode="auto">
          <a:xfrm>
            <a:off x="3352800" y="6403975"/>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r>
              <a:rPr lang="en-US" dirty="0" smtClean="0"/>
              <a:t>2012</a:t>
            </a:r>
            <a:endParaRPr lang="en-US" dirty="0"/>
          </a:p>
        </p:txBody>
      </p:sp>
      <p:sp>
        <p:nvSpPr>
          <p:cNvPr id="221190" name="Rectangle 6"/>
          <p:cNvSpPr>
            <a:spLocks noGrp="1" noChangeArrowheads="1"/>
          </p:cNvSpPr>
          <p:nvPr>
            <p:ph type="sldNum" sz="quarter" idx="4"/>
          </p:nvPr>
        </p:nvSpPr>
        <p:spPr bwMode="auto">
          <a:xfrm>
            <a:off x="6858000" y="64008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fld id="{25E63DE0-9EBF-4D78-B54A-417D74A250AD}" type="slidenum">
              <a:rPr lang="en-US"/>
              <a:pPr>
                <a:defRPr/>
              </a:pPr>
              <a:t>‹#›</a:t>
            </a:fld>
            <a:endParaRPr lang="en-US" dirty="0"/>
          </a:p>
        </p:txBody>
      </p:sp>
      <p:grpSp>
        <p:nvGrpSpPr>
          <p:cNvPr id="2055" name="Group 7"/>
          <p:cNvGrpSpPr>
            <a:grpSpLocks/>
          </p:cNvGrpSpPr>
          <p:nvPr/>
        </p:nvGrpSpPr>
        <p:grpSpPr bwMode="auto">
          <a:xfrm>
            <a:off x="168275" y="228600"/>
            <a:ext cx="8823325" cy="6096000"/>
            <a:chOff x="106" y="144"/>
            <a:chExt cx="5558" cy="3840"/>
          </a:xfrm>
        </p:grpSpPr>
        <p:sp>
          <p:nvSpPr>
            <p:cNvPr id="2056" name="AutoShape 8"/>
            <p:cNvSpPr>
              <a:spLocks noChangeArrowheads="1"/>
            </p:cNvSpPr>
            <p:nvPr/>
          </p:nvSpPr>
          <p:spPr bwMode="auto">
            <a:xfrm>
              <a:off x="106" y="144"/>
              <a:ext cx="5558" cy="3840"/>
            </a:xfrm>
            <a:prstGeom prst="roundRect">
              <a:avLst>
                <a:gd name="adj" fmla="val 11046"/>
              </a:avLst>
            </a:prstGeom>
            <a:noFill/>
            <a:ln w="2857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2400" dirty="0">
                <a:latin typeface="Times New Roman" pitchFamily="18" charset="0"/>
              </a:endParaRPr>
            </a:p>
          </p:txBody>
        </p:sp>
        <p:sp>
          <p:nvSpPr>
            <p:cNvPr id="2057" name="Line 9"/>
            <p:cNvSpPr>
              <a:spLocks noChangeShapeType="1"/>
            </p:cNvSpPr>
            <p:nvPr/>
          </p:nvSpPr>
          <p:spPr bwMode="auto">
            <a:xfrm>
              <a:off x="480" y="1077"/>
              <a:ext cx="4848" cy="0"/>
            </a:xfrm>
            <a:prstGeom prst="line">
              <a:avLst/>
            </a:prstGeom>
            <a:noFill/>
            <a:ln w="381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pic>
        <p:nvPicPr>
          <p:cNvPr id="10" name="Picture 9" descr="NHRMA">
            <a:hlinkClick r:id="rId13" tooltip="NHRMA"/>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57200" y="381000"/>
            <a:ext cx="1217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http://www.shrm.org/Graphicsguide/use/SHRM-logo_AFF_4C.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239000" y="5105400"/>
            <a:ext cx="1397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69"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hf hdr="0" dt="0"/>
  <p:txStyles>
    <p:titleStyle>
      <a:lvl1pPr algn="l" rtl="0" eaLnBrk="0" fontAlgn="base" hangingPunct="0">
        <a:spcBef>
          <a:spcPct val="0"/>
        </a:spcBef>
        <a:spcAft>
          <a:spcPct val="0"/>
        </a:spcAft>
        <a:defRPr sz="3300">
          <a:solidFill>
            <a:schemeClr val="tx2"/>
          </a:solidFill>
          <a:latin typeface="+mj-lt"/>
          <a:ea typeface="+mj-ea"/>
          <a:cs typeface="+mj-cs"/>
        </a:defRPr>
      </a:lvl1pPr>
      <a:lvl2pPr algn="l" rtl="0" eaLnBrk="0" fontAlgn="base" hangingPunct="0">
        <a:spcBef>
          <a:spcPct val="0"/>
        </a:spcBef>
        <a:spcAft>
          <a:spcPct val="0"/>
        </a:spcAft>
        <a:defRPr sz="3300">
          <a:solidFill>
            <a:schemeClr val="tx2"/>
          </a:solidFill>
          <a:latin typeface="Arial Black" pitchFamily="34" charset="0"/>
        </a:defRPr>
      </a:lvl2pPr>
      <a:lvl3pPr algn="l" rtl="0" eaLnBrk="0" fontAlgn="base" hangingPunct="0">
        <a:spcBef>
          <a:spcPct val="0"/>
        </a:spcBef>
        <a:spcAft>
          <a:spcPct val="0"/>
        </a:spcAft>
        <a:defRPr sz="3300">
          <a:solidFill>
            <a:schemeClr val="tx2"/>
          </a:solidFill>
          <a:latin typeface="Arial Black" pitchFamily="34" charset="0"/>
        </a:defRPr>
      </a:lvl3pPr>
      <a:lvl4pPr algn="l" rtl="0" eaLnBrk="0" fontAlgn="base" hangingPunct="0">
        <a:spcBef>
          <a:spcPct val="0"/>
        </a:spcBef>
        <a:spcAft>
          <a:spcPct val="0"/>
        </a:spcAft>
        <a:defRPr sz="3300">
          <a:solidFill>
            <a:schemeClr val="tx2"/>
          </a:solidFill>
          <a:latin typeface="Arial Black" pitchFamily="34" charset="0"/>
        </a:defRPr>
      </a:lvl4pPr>
      <a:lvl5pPr algn="l" rtl="0" eaLnBrk="0" fontAlgn="base" hangingPunct="0">
        <a:spcBef>
          <a:spcPct val="0"/>
        </a:spcBef>
        <a:spcAft>
          <a:spcPct val="0"/>
        </a:spcAft>
        <a:defRPr sz="3300">
          <a:solidFill>
            <a:schemeClr val="tx2"/>
          </a:solidFill>
          <a:latin typeface="Arial Black" pitchFamily="34" charset="0"/>
        </a:defRPr>
      </a:lvl5pPr>
      <a:lvl6pPr marL="457200" algn="l" rtl="0" fontAlgn="base">
        <a:spcBef>
          <a:spcPct val="0"/>
        </a:spcBef>
        <a:spcAft>
          <a:spcPct val="0"/>
        </a:spcAft>
        <a:defRPr sz="3300">
          <a:solidFill>
            <a:schemeClr val="tx2"/>
          </a:solidFill>
          <a:latin typeface="Arial Black" pitchFamily="34" charset="0"/>
        </a:defRPr>
      </a:lvl6pPr>
      <a:lvl7pPr marL="914400" algn="l" rtl="0" fontAlgn="base">
        <a:spcBef>
          <a:spcPct val="0"/>
        </a:spcBef>
        <a:spcAft>
          <a:spcPct val="0"/>
        </a:spcAft>
        <a:defRPr sz="3300">
          <a:solidFill>
            <a:schemeClr val="tx2"/>
          </a:solidFill>
          <a:latin typeface="Arial Black" pitchFamily="34" charset="0"/>
        </a:defRPr>
      </a:lvl7pPr>
      <a:lvl8pPr marL="1371600" algn="l" rtl="0" fontAlgn="base">
        <a:spcBef>
          <a:spcPct val="0"/>
        </a:spcBef>
        <a:spcAft>
          <a:spcPct val="0"/>
        </a:spcAft>
        <a:defRPr sz="3300">
          <a:solidFill>
            <a:schemeClr val="tx2"/>
          </a:solidFill>
          <a:latin typeface="Arial Black" pitchFamily="34" charset="0"/>
        </a:defRPr>
      </a:lvl8pPr>
      <a:lvl9pPr marL="1828800" algn="l" rtl="0" fontAlgn="base">
        <a:spcBef>
          <a:spcPct val="0"/>
        </a:spcBef>
        <a:spcAft>
          <a:spcPct val="0"/>
        </a:spcAft>
        <a:defRPr sz="33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bg2"/>
        </a:buClr>
        <a:buSzPct val="70000"/>
        <a:buFont typeface="Wingdings" pitchFamily="2" charset="2"/>
        <a:buChar char="q"/>
        <a:defRPr sz="31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150000"/>
        <a:buFont typeface="Wingdings" pitchFamily="2" charset="2"/>
        <a:buChar char="q"/>
        <a:defRPr sz="2600">
          <a:solidFill>
            <a:schemeClr val="tx1"/>
          </a:solidFill>
          <a:latin typeface="+mn-lt"/>
        </a:defRPr>
      </a:lvl2pPr>
      <a:lvl3pPr marL="1143000" indent="-228600" algn="l" rtl="0" eaLnBrk="0" fontAlgn="base" hangingPunct="0">
        <a:spcBef>
          <a:spcPct val="20000"/>
        </a:spcBef>
        <a:spcAft>
          <a:spcPct val="0"/>
        </a:spcAft>
        <a:buClr>
          <a:schemeClr val="tx1"/>
        </a:buClr>
        <a:buSzPct val="150000"/>
        <a:buFont typeface="Wingdings" pitchFamily="2" charset="2"/>
        <a:buChar char="q"/>
        <a:defRPr sz="2200">
          <a:solidFill>
            <a:schemeClr val="tx1"/>
          </a:solidFill>
          <a:latin typeface="+mn-lt"/>
        </a:defRPr>
      </a:lvl3pPr>
      <a:lvl4pPr marL="1600200" indent="-228600" algn="l" rtl="0" eaLnBrk="0" fontAlgn="base" hangingPunct="0">
        <a:spcBef>
          <a:spcPct val="20000"/>
        </a:spcBef>
        <a:spcAft>
          <a:spcPct val="0"/>
        </a:spcAft>
        <a:buClr>
          <a:schemeClr val="tx2"/>
        </a:buClr>
        <a:buSzPct val="150000"/>
        <a:buFont typeface="Wingdings" pitchFamily="2" charset="2"/>
        <a:buChar char="q"/>
        <a:defRPr sz="2000">
          <a:solidFill>
            <a:schemeClr val="tx1"/>
          </a:solidFill>
          <a:latin typeface="+mn-lt"/>
        </a:defRPr>
      </a:lvl4pPr>
      <a:lvl5pPr marL="2057400" indent="-228600" algn="l" rtl="0" eaLnBrk="0" fontAlgn="base" hangingPunct="0">
        <a:spcBef>
          <a:spcPct val="20000"/>
        </a:spcBef>
        <a:spcAft>
          <a:spcPct val="0"/>
        </a:spcAft>
        <a:buClr>
          <a:schemeClr val="folHlink"/>
        </a:buClr>
        <a:buSzPct val="150000"/>
        <a:buFont typeface="Wingdings" pitchFamily="2" charset="2"/>
        <a:buChar char="q"/>
        <a:defRPr sz="2000">
          <a:solidFill>
            <a:schemeClr val="tx1"/>
          </a:solidFill>
          <a:latin typeface="+mn-lt"/>
        </a:defRPr>
      </a:lvl5pPr>
      <a:lvl6pPr marL="2514600" indent="-228600" algn="l" rtl="0" fontAlgn="base">
        <a:spcBef>
          <a:spcPct val="20000"/>
        </a:spcBef>
        <a:spcAft>
          <a:spcPct val="0"/>
        </a:spcAft>
        <a:buClr>
          <a:schemeClr val="folHlink"/>
        </a:buClr>
        <a:buSzPct val="150000"/>
        <a:buChar char="•"/>
        <a:defRPr sz="2000">
          <a:solidFill>
            <a:schemeClr val="tx1"/>
          </a:solidFill>
          <a:latin typeface="+mn-lt"/>
        </a:defRPr>
      </a:lvl6pPr>
      <a:lvl7pPr marL="2971800" indent="-228600" algn="l" rtl="0" fontAlgn="base">
        <a:spcBef>
          <a:spcPct val="20000"/>
        </a:spcBef>
        <a:spcAft>
          <a:spcPct val="0"/>
        </a:spcAft>
        <a:buClr>
          <a:schemeClr val="folHlink"/>
        </a:buClr>
        <a:buSzPct val="150000"/>
        <a:buChar char="•"/>
        <a:defRPr sz="2000">
          <a:solidFill>
            <a:schemeClr val="tx1"/>
          </a:solidFill>
          <a:latin typeface="+mn-lt"/>
        </a:defRPr>
      </a:lvl7pPr>
      <a:lvl8pPr marL="3429000" indent="-228600" algn="l" rtl="0" fontAlgn="base">
        <a:spcBef>
          <a:spcPct val="20000"/>
        </a:spcBef>
        <a:spcAft>
          <a:spcPct val="0"/>
        </a:spcAft>
        <a:buClr>
          <a:schemeClr val="folHlink"/>
        </a:buClr>
        <a:buSzPct val="150000"/>
        <a:buChar char="•"/>
        <a:defRPr sz="2000">
          <a:solidFill>
            <a:schemeClr val="tx1"/>
          </a:solidFill>
          <a:latin typeface="+mn-lt"/>
        </a:defRPr>
      </a:lvl8pPr>
      <a:lvl9pPr marL="3886200" indent="-228600" algn="l" rtl="0" fontAlgn="base">
        <a:spcBef>
          <a:spcPct val="20000"/>
        </a:spcBef>
        <a:spcAft>
          <a:spcPct val="0"/>
        </a:spcAft>
        <a:buClr>
          <a:schemeClr val="folHlink"/>
        </a:buClr>
        <a:buSzPct val="15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mangini@msn.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nhrma.org/"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hyperlink" Target="http://www.nhrma.org/Default.aspx" TargetMode="Externa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4.wmf"/><Relationship Id="rId10" Type="http://schemas.openxmlformats.org/officeDocument/2006/relationships/image" Target="../media/image9.jpeg"/><Relationship Id="rId4" Type="http://schemas.openxmlformats.org/officeDocument/2006/relationships/image" Target="../media/image3.wmf"/><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1"/>
          </p:nvPr>
        </p:nvSpPr>
        <p:spPr/>
        <p:txBody>
          <a:bodyPr/>
          <a:lstStyle/>
          <a:p>
            <a:pPr eaLnBrk="1" hangingPunct="1"/>
            <a:r>
              <a:rPr lang="en-US" dirty="0" smtClean="0"/>
              <a:t>Northwest Human Resource Management Association</a:t>
            </a:r>
          </a:p>
        </p:txBody>
      </p:sp>
      <p:sp>
        <p:nvSpPr>
          <p:cNvPr id="2" name="Title 1"/>
          <p:cNvSpPr>
            <a:spLocks noGrp="1"/>
          </p:cNvSpPr>
          <p:nvPr>
            <p:ph type="ctrTitle"/>
          </p:nvPr>
        </p:nvSpPr>
        <p:spPr/>
        <p:txBody>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en-US" dirty="0" smtClean="0"/>
              <a:t>NHRMA</a:t>
            </a:r>
          </a:p>
        </p:txBody>
      </p:sp>
      <p:sp>
        <p:nvSpPr>
          <p:cNvPr id="10243" name="Rectangle 3"/>
          <p:cNvSpPr>
            <a:spLocks noGrp="1" noChangeArrowheads="1"/>
          </p:cNvSpPr>
          <p:nvPr>
            <p:ph idx="1"/>
          </p:nvPr>
        </p:nvSpPr>
        <p:spPr/>
        <p:txBody>
          <a:bodyPr/>
          <a:lstStyle/>
          <a:p>
            <a:pPr eaLnBrk="1" hangingPunct="1">
              <a:buNone/>
              <a:defRPr/>
            </a:pPr>
            <a:r>
              <a:rPr lang="en-US" sz="3200" dirty="0"/>
              <a:t>NHRMA conducts activities in the advancement of the HR profession, recognizes outstanding achievement of HR </a:t>
            </a:r>
            <a:r>
              <a:rPr lang="en-US" sz="3200" dirty="0" smtClean="0"/>
              <a:t>professionals, </a:t>
            </a:r>
            <a:r>
              <a:rPr lang="en-US" sz="3200" dirty="0"/>
              <a:t>and provides support for SHRM, state councils, chapters, students, &amp; </a:t>
            </a:r>
            <a:r>
              <a:rPr lang="en-US" sz="3200" dirty="0" smtClean="0"/>
              <a:t>SHRM members</a:t>
            </a:r>
            <a:r>
              <a:rPr lang="en-US" sz="3200" dirty="0"/>
              <a:t>.</a:t>
            </a:r>
          </a:p>
        </p:txBody>
      </p:sp>
      <p:sp>
        <p:nvSpPr>
          <p:cNvPr id="2" name="Footer Placeholder 1"/>
          <p:cNvSpPr>
            <a:spLocks noGrp="1"/>
          </p:cNvSpPr>
          <p:nvPr>
            <p:ph type="ftr" sz="quarter" idx="11"/>
          </p:nvPr>
        </p:nvSpPr>
        <p:spPr/>
        <p:txBody>
          <a:bodyPr/>
          <a:lstStyle/>
          <a:p>
            <a:pPr>
              <a:defRPr/>
            </a:pPr>
            <a:r>
              <a:rPr lang="en-US" dirty="0" smtClean="0"/>
              <a:t>2012</a:t>
            </a:r>
            <a:endParaRPr lang="en-US" dirty="0"/>
          </a:p>
        </p:txBody>
      </p:sp>
      <p:sp>
        <p:nvSpPr>
          <p:cNvPr id="3" name="Slide Number Placeholder 2"/>
          <p:cNvSpPr>
            <a:spLocks noGrp="1"/>
          </p:cNvSpPr>
          <p:nvPr>
            <p:ph type="sldNum" sz="quarter" idx="12"/>
          </p:nvPr>
        </p:nvSpPr>
        <p:spPr/>
        <p:txBody>
          <a:bodyPr/>
          <a:lstStyle/>
          <a:p>
            <a:pPr>
              <a:defRPr/>
            </a:pPr>
            <a:fld id="{21AE0717-2C8A-41D7-937C-00858F726425}" type="slidenum">
              <a:rPr lang="en-US" smtClean="0"/>
              <a:pPr>
                <a:defRPr/>
              </a:pPr>
              <a:t>10</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b="1" dirty="0" smtClean="0"/>
              <a:t>Challenge:</a:t>
            </a:r>
          </a:p>
          <a:p>
            <a:r>
              <a:rPr lang="en-US" dirty="0" smtClean="0"/>
              <a:t>Take Advantage of NHRMA &amp; release the Power of NW</a:t>
            </a:r>
            <a:endParaRPr lang="en-US" dirty="0"/>
          </a:p>
        </p:txBody>
      </p:sp>
    </p:spTree>
    <p:extLst>
      <p:ext uri="{BB962C8B-B14F-4D97-AF65-F5344CB8AC3E}">
        <p14:creationId xmlns:p14="http://schemas.microsoft.com/office/powerpoint/2010/main" val="16084580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n-US" dirty="0" smtClean="0"/>
              <a:t>   Questions/Suggestions</a:t>
            </a:r>
          </a:p>
        </p:txBody>
      </p:sp>
      <p:sp>
        <p:nvSpPr>
          <p:cNvPr id="14339" name="Rectangle 3"/>
          <p:cNvSpPr>
            <a:spLocks noGrp="1" noChangeArrowheads="1"/>
          </p:cNvSpPr>
          <p:nvPr>
            <p:ph idx="1"/>
          </p:nvPr>
        </p:nvSpPr>
        <p:spPr/>
        <p:txBody>
          <a:bodyPr/>
          <a:lstStyle/>
          <a:p>
            <a:pPr algn="ctr" eaLnBrk="1" hangingPunct="1">
              <a:buFont typeface="Wingdings" pitchFamily="2" charset="2"/>
              <a:buNone/>
            </a:pPr>
            <a:endParaRPr lang="en-US" dirty="0" smtClean="0"/>
          </a:p>
          <a:p>
            <a:pPr algn="ctr" eaLnBrk="1" hangingPunct="1">
              <a:buFont typeface="Wingdings" pitchFamily="2" charset="2"/>
              <a:buNone/>
            </a:pPr>
            <a:endParaRPr lang="en-US" dirty="0" smtClean="0"/>
          </a:p>
          <a:p>
            <a:pPr algn="ctr" eaLnBrk="1" hangingPunct="1">
              <a:buFont typeface="Wingdings" pitchFamily="2" charset="2"/>
              <a:buNone/>
            </a:pPr>
            <a:endParaRPr lang="en-US" dirty="0" smtClean="0"/>
          </a:p>
          <a:p>
            <a:pPr algn="ctr" eaLnBrk="1" hangingPunct="1">
              <a:buNone/>
            </a:pPr>
            <a:endParaRPr lang="en-US" sz="1200" dirty="0" smtClean="0">
              <a:effectLst/>
            </a:endParaRPr>
          </a:p>
          <a:p>
            <a:pPr algn="ctr" eaLnBrk="1" hangingPunct="1">
              <a:buFont typeface="Wingdings" pitchFamily="2" charset="2"/>
              <a:buNone/>
            </a:pPr>
            <a:r>
              <a:rPr lang="en-US" dirty="0" smtClean="0"/>
              <a:t>Ren’ee Mangini, SPHR, GPHR</a:t>
            </a:r>
          </a:p>
          <a:p>
            <a:pPr algn="ctr" eaLnBrk="1" hangingPunct="1">
              <a:buFont typeface="Wingdings" pitchFamily="2" charset="2"/>
              <a:buNone/>
            </a:pPr>
            <a:r>
              <a:rPr lang="en-US" dirty="0" smtClean="0"/>
              <a:t>NHRMA President</a:t>
            </a:r>
          </a:p>
          <a:p>
            <a:pPr algn="ctr" eaLnBrk="1" hangingPunct="1">
              <a:buFont typeface="Wingdings" pitchFamily="2" charset="2"/>
              <a:buNone/>
            </a:pPr>
            <a:r>
              <a:rPr lang="en-US" dirty="0" smtClean="0">
                <a:hlinkClick r:id="rId2"/>
              </a:rPr>
              <a:t>mangini@msn.com</a:t>
            </a:r>
            <a:endParaRPr lang="en-US" dirty="0" smtClean="0"/>
          </a:p>
          <a:p>
            <a:pPr algn="ctr" eaLnBrk="1" hangingPunct="1">
              <a:buFont typeface="Wingdings" pitchFamily="2" charset="2"/>
              <a:buNone/>
            </a:pPr>
            <a:r>
              <a:rPr lang="en-US" dirty="0" smtClean="0">
                <a:solidFill>
                  <a:srgbClr val="C00000"/>
                </a:solidFill>
              </a:rPr>
              <a:t>www.NHRMA.org</a:t>
            </a:r>
          </a:p>
          <a:p>
            <a:pPr algn="ctr" eaLnBrk="1" hangingPunct="1">
              <a:buFont typeface="Wingdings" pitchFamily="2" charset="2"/>
              <a:buNone/>
            </a:pPr>
            <a:endParaRPr lang="en-US" dirty="0" smtClean="0"/>
          </a:p>
        </p:txBody>
      </p:sp>
      <p:pic>
        <p:nvPicPr>
          <p:cNvPr id="1434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2350" y="1809750"/>
            <a:ext cx="200025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ysDot"/>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28600" y="6455172"/>
            <a:ext cx="5029200" cy="307777"/>
          </a:xfrm>
          <a:prstGeom prst="rect">
            <a:avLst/>
          </a:prstGeom>
          <a:noFill/>
        </p:spPr>
        <p:txBody>
          <a:bodyPr wrap="square" rtlCol="0">
            <a:spAutoFit/>
          </a:bodyPr>
          <a:lstStyle/>
          <a:p>
            <a:pPr algn="ctr" eaLnBrk="1" hangingPunct="1">
              <a:buNone/>
            </a:pPr>
            <a:r>
              <a:rPr lang="en-US" sz="1400" dirty="0" smtClean="0">
                <a:effectLst/>
              </a:rPr>
              <a:t>Image: Stuart Miles / FreeDigitalPhotos.net</a:t>
            </a:r>
            <a:endParaRPr lang="en-US" sz="1400" dirty="0" smtClean="0"/>
          </a:p>
        </p:txBody>
      </p:sp>
      <p:sp>
        <p:nvSpPr>
          <p:cNvPr id="3" name="Footer Placeholder 2"/>
          <p:cNvSpPr>
            <a:spLocks noGrp="1"/>
          </p:cNvSpPr>
          <p:nvPr>
            <p:ph type="ftr" sz="quarter" idx="11"/>
          </p:nvPr>
        </p:nvSpPr>
        <p:spPr/>
        <p:txBody>
          <a:bodyPr/>
          <a:lstStyle/>
          <a:p>
            <a:pPr>
              <a:defRPr/>
            </a:pPr>
            <a:r>
              <a:rPr lang="en-US" dirty="0" smtClean="0"/>
              <a:t>2012</a:t>
            </a:r>
            <a:endParaRPr lang="en-US" dirty="0"/>
          </a:p>
        </p:txBody>
      </p:sp>
      <p:sp>
        <p:nvSpPr>
          <p:cNvPr id="4" name="Slide Number Placeholder 3"/>
          <p:cNvSpPr>
            <a:spLocks noGrp="1"/>
          </p:cNvSpPr>
          <p:nvPr>
            <p:ph type="sldNum" sz="quarter" idx="12"/>
          </p:nvPr>
        </p:nvSpPr>
        <p:spPr/>
        <p:txBody>
          <a:bodyPr/>
          <a:lstStyle/>
          <a:p>
            <a:pPr>
              <a:defRPr/>
            </a:pPr>
            <a:fld id="{21AE0717-2C8A-41D7-937C-00858F726425}" type="slidenum">
              <a:rPr lang="en-US" smtClean="0"/>
              <a:pPr>
                <a:defRPr/>
              </a:pPr>
              <a:t>12</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n-US" dirty="0" smtClean="0"/>
              <a:t>Purpose</a:t>
            </a:r>
          </a:p>
        </p:txBody>
      </p:sp>
      <p:sp>
        <p:nvSpPr>
          <p:cNvPr id="7171" name="Rectangle 3"/>
          <p:cNvSpPr>
            <a:spLocks noGrp="1" noChangeArrowheads="1"/>
          </p:cNvSpPr>
          <p:nvPr>
            <p:ph idx="1"/>
          </p:nvPr>
        </p:nvSpPr>
        <p:spPr>
          <a:xfrm>
            <a:off x="228600" y="1905000"/>
            <a:ext cx="8686800" cy="3276600"/>
          </a:xfrm>
        </p:spPr>
        <p:txBody>
          <a:bodyPr/>
          <a:lstStyle/>
          <a:p>
            <a:pPr eaLnBrk="1" hangingPunct="1">
              <a:lnSpc>
                <a:spcPct val="80000"/>
              </a:lnSpc>
            </a:pPr>
            <a:r>
              <a:rPr lang="en-US" sz="2000" dirty="0" smtClean="0"/>
              <a:t>To provide professional development opportunities for HR professionals and students in the states of AK, OR, &amp; WA </a:t>
            </a:r>
          </a:p>
          <a:p>
            <a:pPr eaLnBrk="1" hangingPunct="1">
              <a:lnSpc>
                <a:spcPct val="80000"/>
              </a:lnSpc>
            </a:pPr>
            <a:endParaRPr lang="en-US" sz="2000" dirty="0" smtClean="0"/>
          </a:p>
          <a:p>
            <a:pPr eaLnBrk="1" hangingPunct="1">
              <a:lnSpc>
                <a:spcPct val="80000"/>
              </a:lnSpc>
            </a:pPr>
            <a:r>
              <a:rPr lang="en-US" sz="2000" dirty="0" smtClean="0"/>
              <a:t>Conduct activities in the advancement of the HR profession</a:t>
            </a:r>
          </a:p>
          <a:p>
            <a:pPr eaLnBrk="1" hangingPunct="1">
              <a:lnSpc>
                <a:spcPct val="80000"/>
              </a:lnSpc>
            </a:pPr>
            <a:endParaRPr lang="en-US" sz="2000" dirty="0"/>
          </a:p>
          <a:p>
            <a:pPr eaLnBrk="1" hangingPunct="1">
              <a:lnSpc>
                <a:spcPct val="80000"/>
              </a:lnSpc>
            </a:pPr>
            <a:r>
              <a:rPr lang="en-US" sz="2000" dirty="0" smtClean="0"/>
              <a:t>Recognize outstanding achievement of HR professionals in AK, OR, &amp; WA (councils, chapters &amp; students)</a:t>
            </a:r>
          </a:p>
          <a:p>
            <a:pPr eaLnBrk="1" hangingPunct="1">
              <a:lnSpc>
                <a:spcPct val="80000"/>
              </a:lnSpc>
            </a:pPr>
            <a:endParaRPr lang="en-US" sz="2000" dirty="0" smtClean="0"/>
          </a:p>
          <a:p>
            <a:pPr eaLnBrk="1" hangingPunct="1">
              <a:lnSpc>
                <a:spcPct val="80000"/>
              </a:lnSpc>
            </a:pPr>
            <a:r>
              <a:rPr lang="en-US" sz="2000" dirty="0" smtClean="0"/>
              <a:t>Provide support for SHRM chapters and members in AK, OR, &amp; WA</a:t>
            </a:r>
          </a:p>
          <a:p>
            <a:pPr eaLnBrk="1" hangingPunct="1">
              <a:lnSpc>
                <a:spcPct val="80000"/>
              </a:lnSpc>
            </a:pPr>
            <a:endParaRPr lang="en-US" sz="2000" dirty="0"/>
          </a:p>
          <a:p>
            <a:pPr eaLnBrk="1" hangingPunct="1">
              <a:lnSpc>
                <a:spcPct val="80000"/>
              </a:lnSpc>
            </a:pPr>
            <a:r>
              <a:rPr lang="en-US" sz="2000" dirty="0" smtClean="0"/>
              <a:t>Support the goal of maintaining 100% SHRM chapters in Alaska, Oregon, and WA</a:t>
            </a:r>
          </a:p>
          <a:p>
            <a:pPr eaLnBrk="1" hangingPunct="1">
              <a:lnSpc>
                <a:spcPct val="80000"/>
              </a:lnSpc>
            </a:pPr>
            <a:endParaRPr lang="en-US" sz="2000" dirty="0" smtClean="0"/>
          </a:p>
          <a:p>
            <a:pPr eaLnBrk="1" hangingPunct="1">
              <a:lnSpc>
                <a:spcPct val="80000"/>
              </a:lnSpc>
            </a:pPr>
            <a:r>
              <a:rPr lang="en-US" sz="2000" dirty="0" smtClean="0"/>
              <a:t>Further the mission of SHRM</a:t>
            </a:r>
          </a:p>
          <a:p>
            <a:pPr eaLnBrk="1" hangingPunct="1">
              <a:lnSpc>
                <a:spcPct val="80000"/>
              </a:lnSpc>
              <a:buNone/>
            </a:pPr>
            <a:endParaRPr lang="en-US" sz="1000" dirty="0" smtClean="0"/>
          </a:p>
          <a:p>
            <a:pPr eaLnBrk="1" hangingPunct="1">
              <a:lnSpc>
                <a:spcPct val="80000"/>
              </a:lnSpc>
              <a:buNone/>
            </a:pPr>
            <a:endParaRPr lang="en-US" sz="1000" dirty="0" smtClean="0"/>
          </a:p>
          <a:p>
            <a:pPr eaLnBrk="1" hangingPunct="1">
              <a:lnSpc>
                <a:spcPct val="80000"/>
              </a:lnSpc>
            </a:pPr>
            <a:endParaRPr lang="en-US" sz="2000" dirty="0" smtClean="0"/>
          </a:p>
          <a:p>
            <a:pPr eaLnBrk="1" hangingPunct="1">
              <a:lnSpc>
                <a:spcPct val="80000"/>
              </a:lnSpc>
            </a:pPr>
            <a:endParaRPr lang="en-US" sz="2000" dirty="0" smtClean="0"/>
          </a:p>
          <a:p>
            <a:pPr eaLnBrk="1" hangingPunct="1">
              <a:lnSpc>
                <a:spcPct val="80000"/>
              </a:lnSpc>
            </a:pPr>
            <a:endParaRPr lang="en-US" sz="2000" dirty="0" smtClean="0"/>
          </a:p>
        </p:txBody>
      </p:sp>
      <p:sp>
        <p:nvSpPr>
          <p:cNvPr id="2" name="Footer Placeholder 1"/>
          <p:cNvSpPr>
            <a:spLocks noGrp="1"/>
          </p:cNvSpPr>
          <p:nvPr>
            <p:ph type="ftr" sz="quarter" idx="11"/>
          </p:nvPr>
        </p:nvSpPr>
        <p:spPr/>
        <p:txBody>
          <a:bodyPr/>
          <a:lstStyle/>
          <a:p>
            <a:pPr>
              <a:defRPr/>
            </a:pPr>
            <a:r>
              <a:rPr lang="en-US" dirty="0" smtClean="0"/>
              <a:t>2012</a:t>
            </a:r>
            <a:endParaRPr lang="en-US" dirty="0"/>
          </a:p>
        </p:txBody>
      </p:sp>
      <p:sp>
        <p:nvSpPr>
          <p:cNvPr id="3" name="Slide Number Placeholder 2"/>
          <p:cNvSpPr>
            <a:spLocks noGrp="1"/>
          </p:cNvSpPr>
          <p:nvPr>
            <p:ph type="sldNum" sz="quarter" idx="12"/>
          </p:nvPr>
        </p:nvSpPr>
        <p:spPr/>
        <p:txBody>
          <a:bodyPr/>
          <a:lstStyle/>
          <a:p>
            <a:pPr>
              <a:defRPr/>
            </a:pPr>
            <a:fld id="{21AE0717-2C8A-41D7-937C-00858F726425}" type="slidenum">
              <a:rPr lang="en-US" smtClean="0"/>
              <a:pPr>
                <a:defRPr/>
              </a:pPr>
              <a:t>13</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sz="3600" dirty="0"/>
              <a:t>Unleashes HR </a:t>
            </a:r>
            <a:r>
              <a:rPr lang="en-US" sz="3600" dirty="0" smtClean="0"/>
              <a:t>Professionals Potential</a:t>
            </a:r>
            <a:endParaRPr lang="en-US" dirty="0"/>
          </a:p>
        </p:txBody>
      </p:sp>
      <p:sp>
        <p:nvSpPr>
          <p:cNvPr id="3" name="Content Placeholder 2"/>
          <p:cNvSpPr>
            <a:spLocks noGrp="1"/>
          </p:cNvSpPr>
          <p:nvPr>
            <p:ph idx="1"/>
          </p:nvPr>
        </p:nvSpPr>
        <p:spPr/>
        <p:txBody>
          <a:bodyPr/>
          <a:lstStyle/>
          <a:p>
            <a:r>
              <a:rPr lang="en-US" dirty="0" smtClean="0"/>
              <a:t>Support for SHRM members, Chapters, &amp; State Councils in NW</a:t>
            </a:r>
          </a:p>
          <a:p>
            <a:endParaRPr lang="en-US" dirty="0" smtClean="0"/>
          </a:p>
          <a:p>
            <a:r>
              <a:rPr lang="en-US" dirty="0" smtClean="0"/>
              <a:t>Outstanding Programs (Conference, HR Foundations/HR </a:t>
            </a:r>
            <a:r>
              <a:rPr lang="en-US" dirty="0" smtClean="0"/>
              <a:t>Academy </a:t>
            </a:r>
            <a:r>
              <a:rPr lang="en-US" dirty="0" smtClean="0"/>
              <a:t>&amp; Events)</a:t>
            </a:r>
          </a:p>
          <a:p>
            <a:endParaRPr lang="en-US" dirty="0" smtClean="0"/>
          </a:p>
          <a:p>
            <a:r>
              <a:rPr lang="en-US" dirty="0" smtClean="0"/>
              <a:t>Leadership Development</a:t>
            </a:r>
          </a:p>
          <a:p>
            <a:pPr marL="0" indent="0">
              <a:buNone/>
            </a:pPr>
            <a:r>
              <a:rPr lang="en-US" dirty="0"/>
              <a:t>	</a:t>
            </a:r>
            <a:r>
              <a:rPr lang="en-US" dirty="0" smtClean="0"/>
              <a:t>(Training &amp; Support)</a:t>
            </a:r>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14</a:t>
            </a:fld>
            <a:endParaRPr lang="en-US" dirty="0"/>
          </a:p>
        </p:txBody>
      </p:sp>
    </p:spTree>
    <p:extLst>
      <p:ext uri="{BB962C8B-B14F-4D97-AF65-F5344CB8AC3E}">
        <p14:creationId xmlns:p14="http://schemas.microsoft.com/office/powerpoint/2010/main" val="39737869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sz="3600" dirty="0"/>
              <a:t>Elevates &amp; Advances the HR </a:t>
            </a:r>
            <a:r>
              <a:rPr lang="en-US" sz="3600" dirty="0" smtClean="0"/>
              <a:t>Profession</a:t>
            </a:r>
            <a:endParaRPr lang="en-US" dirty="0"/>
          </a:p>
        </p:txBody>
      </p:sp>
      <p:sp>
        <p:nvSpPr>
          <p:cNvPr id="3" name="Content Placeholder 2"/>
          <p:cNvSpPr>
            <a:spLocks noGrp="1"/>
          </p:cNvSpPr>
          <p:nvPr>
            <p:ph idx="1"/>
          </p:nvPr>
        </p:nvSpPr>
        <p:spPr/>
        <p:txBody>
          <a:bodyPr/>
          <a:lstStyle/>
          <a:p>
            <a:r>
              <a:rPr lang="en-US" dirty="0" smtClean="0"/>
              <a:t>Recognizes Outstanding Achievement </a:t>
            </a:r>
          </a:p>
          <a:p>
            <a:endParaRPr lang="en-US" dirty="0"/>
          </a:p>
          <a:p>
            <a:r>
              <a:rPr lang="en-US" dirty="0" smtClean="0"/>
              <a:t>Significant Donations to the SHRM Foundation</a:t>
            </a:r>
          </a:p>
          <a:p>
            <a:endParaRPr lang="en-US" dirty="0"/>
          </a:p>
          <a:p>
            <a:r>
              <a:rPr lang="en-US" dirty="0" smtClean="0"/>
              <a:t>Volunteer Leadership Opportunities</a:t>
            </a:r>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15</a:t>
            </a:fld>
            <a:endParaRPr lang="en-US" dirty="0"/>
          </a:p>
        </p:txBody>
      </p:sp>
    </p:spTree>
    <p:extLst>
      <p:ext uri="{BB962C8B-B14F-4D97-AF65-F5344CB8AC3E}">
        <p14:creationId xmlns:p14="http://schemas.microsoft.com/office/powerpoint/2010/main" val="24918530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sz="3600" dirty="0"/>
              <a:t>Creates Successful HR </a:t>
            </a:r>
            <a:r>
              <a:rPr lang="en-US" sz="3600" dirty="0" smtClean="0"/>
              <a:t>Professionals</a:t>
            </a:r>
            <a:endParaRPr lang="en-US" dirty="0"/>
          </a:p>
        </p:txBody>
      </p:sp>
      <p:sp>
        <p:nvSpPr>
          <p:cNvPr id="3" name="Content Placeholder 2"/>
          <p:cNvSpPr>
            <a:spLocks noGrp="1"/>
          </p:cNvSpPr>
          <p:nvPr>
            <p:ph idx="1"/>
          </p:nvPr>
        </p:nvSpPr>
        <p:spPr/>
        <p:txBody>
          <a:bodyPr/>
          <a:lstStyle/>
          <a:p>
            <a:r>
              <a:rPr lang="en-US" dirty="0" smtClean="0"/>
              <a:t>Furthering SHRM’s Mission</a:t>
            </a:r>
          </a:p>
          <a:p>
            <a:endParaRPr lang="en-US" dirty="0"/>
          </a:p>
          <a:p>
            <a:r>
              <a:rPr lang="en-US" dirty="0" smtClean="0"/>
              <a:t>100% Chapters in NW</a:t>
            </a:r>
          </a:p>
          <a:p>
            <a:endParaRPr lang="en-US" dirty="0"/>
          </a:p>
          <a:p>
            <a:r>
              <a:rPr lang="en-US" dirty="0" smtClean="0"/>
              <a:t>Student and Young Professional’s Programs</a:t>
            </a:r>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16</a:t>
            </a:fld>
            <a:endParaRPr lang="en-US" dirty="0"/>
          </a:p>
        </p:txBody>
      </p:sp>
    </p:spTree>
    <p:extLst>
      <p:ext uri="{BB962C8B-B14F-4D97-AF65-F5344CB8AC3E}">
        <p14:creationId xmlns:p14="http://schemas.microsoft.com/office/powerpoint/2010/main" val="39459853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981200" y="457200"/>
            <a:ext cx="6477000" cy="1143000"/>
          </a:xfrm>
        </p:spPr>
        <p:txBody>
          <a:bodyPr/>
          <a:lstStyle/>
          <a:p>
            <a:pPr eaLnBrk="1" hangingPunct="1"/>
            <a:r>
              <a:rPr lang="en-US" dirty="0" smtClean="0"/>
              <a:t>NHRMA</a:t>
            </a:r>
          </a:p>
        </p:txBody>
      </p:sp>
      <p:sp>
        <p:nvSpPr>
          <p:cNvPr id="3" name="Content Placeholder 2"/>
          <p:cNvSpPr>
            <a:spLocks noGrp="1"/>
          </p:cNvSpPr>
          <p:nvPr>
            <p:ph sz="half" idx="1"/>
          </p:nvPr>
        </p:nvSpPr>
        <p:spPr>
          <a:xfrm>
            <a:off x="4343400" y="1752600"/>
            <a:ext cx="4495800" cy="4343400"/>
          </a:xfrm>
          <a:solidFill>
            <a:schemeClr val="accent1">
              <a:lumMod val="60000"/>
              <a:lumOff val="40000"/>
            </a:schemeClr>
          </a:solidFill>
        </p:spPr>
        <p:txBody>
          <a:bodyPr/>
          <a:lstStyle/>
          <a:p>
            <a:pPr eaLnBrk="1" hangingPunct="1">
              <a:buNone/>
              <a:defRPr/>
            </a:pPr>
            <a:r>
              <a:rPr lang="en-US" sz="2000" b="1" dirty="0" smtClean="0"/>
              <a:t>Mission: </a:t>
            </a:r>
          </a:p>
          <a:p>
            <a:pPr eaLnBrk="1" hangingPunct="1">
              <a:buNone/>
              <a:defRPr/>
            </a:pPr>
            <a:r>
              <a:rPr lang="en-US" sz="2000" dirty="0" smtClean="0"/>
              <a:t>Provide professional  development </a:t>
            </a:r>
            <a:r>
              <a:rPr lang="en-US" sz="2000" dirty="0"/>
              <a:t>opportunities for HR </a:t>
            </a:r>
            <a:r>
              <a:rPr lang="en-US" sz="2000" dirty="0" smtClean="0"/>
              <a:t>professionals in </a:t>
            </a:r>
            <a:r>
              <a:rPr lang="en-US" sz="2000" dirty="0"/>
              <a:t>the </a:t>
            </a:r>
            <a:r>
              <a:rPr lang="en-US" sz="2000" dirty="0" smtClean="0"/>
              <a:t>Northwest. </a:t>
            </a:r>
          </a:p>
          <a:p>
            <a:pPr eaLnBrk="1" hangingPunct="1">
              <a:buFont typeface="Wingdings" pitchFamily="2" charset="2"/>
              <a:buNone/>
              <a:defRPr/>
            </a:pPr>
            <a:endParaRPr lang="en-US" sz="2000" b="1" dirty="0" smtClean="0"/>
          </a:p>
          <a:p>
            <a:pPr eaLnBrk="1" hangingPunct="1">
              <a:buFont typeface="Wingdings" pitchFamily="2" charset="2"/>
              <a:buNone/>
              <a:defRPr/>
            </a:pPr>
            <a:r>
              <a:rPr lang="en-US" sz="2000" b="1" dirty="0" smtClean="0"/>
              <a:t>Member Services: </a:t>
            </a:r>
          </a:p>
          <a:p>
            <a:pPr eaLnBrk="1" hangingPunct="1">
              <a:buFont typeface="Wingdings" pitchFamily="2" charset="2"/>
              <a:buNone/>
              <a:defRPr/>
            </a:pPr>
            <a:r>
              <a:rPr lang="en-US" sz="2000" dirty="0" smtClean="0"/>
              <a:t>Provide services to all HR professional and students in good standing with SHRM in the sates of AK, OR, &amp; WA.</a:t>
            </a:r>
            <a:endParaRPr lang="en-US" sz="2000" dirty="0"/>
          </a:p>
          <a:p>
            <a:pPr eaLnBrk="1" hangingPunct="1">
              <a:buFont typeface="Wingdings" pitchFamily="2" charset="2"/>
              <a:buNone/>
              <a:defRPr/>
            </a:pPr>
            <a:r>
              <a:rPr lang="en-US" u="sng" dirty="0" smtClean="0">
                <a:hlinkClick r:id="rId2"/>
              </a:rPr>
              <a:t>www.nhrma.org</a:t>
            </a:r>
            <a:endParaRPr lang="en-US" sz="2000" dirty="0"/>
          </a:p>
          <a:p>
            <a:pPr eaLnBrk="1" hangingPunct="1">
              <a:defRPr/>
            </a:pPr>
            <a:endParaRPr lang="en-US" sz="2000" dirty="0"/>
          </a:p>
        </p:txBody>
      </p:sp>
      <p:sp>
        <p:nvSpPr>
          <p:cNvPr id="20484" name="Slide Number Placeholder 4"/>
          <p:cNvSpPr>
            <a:spLocks noGrp="1"/>
          </p:cNvSpPr>
          <p:nvPr>
            <p:ph type="sldNum" sz="quarter" idx="12"/>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876CDD5-68F5-4612-AEB4-F8FCDF84DFE4}" type="slidenum">
              <a:rPr lang="en-US"/>
              <a:pPr/>
              <a:t>17</a:t>
            </a:fld>
            <a:endParaRPr lang="en-US" dirty="0"/>
          </a:p>
        </p:txBody>
      </p:sp>
      <p:sp>
        <p:nvSpPr>
          <p:cNvPr id="20486" name="TextBox 5"/>
          <p:cNvSpPr txBox="1">
            <a:spLocks noChangeArrowheads="1"/>
          </p:cNvSpPr>
          <p:nvPr/>
        </p:nvSpPr>
        <p:spPr bwMode="auto">
          <a:xfrm>
            <a:off x="304800" y="1752600"/>
            <a:ext cx="4038600" cy="374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0000"/>
              </a:lnSpc>
            </a:pPr>
            <a:r>
              <a:rPr lang="en-US" sz="2400" dirty="0" smtClean="0"/>
              <a:t>1939 – NHRMA (PNPMA) was founded</a:t>
            </a:r>
          </a:p>
          <a:p>
            <a:pPr lvl="1" eaLnBrk="1" hangingPunct="1">
              <a:lnSpc>
                <a:spcPct val="90000"/>
              </a:lnSpc>
            </a:pPr>
            <a:r>
              <a:rPr lang="en-US" sz="2400" dirty="0" smtClean="0"/>
              <a:t>First conference held in Spokane, WA, October 12-13, 1939</a:t>
            </a:r>
          </a:p>
          <a:p>
            <a:pPr lvl="1" eaLnBrk="1" hangingPunct="1">
              <a:lnSpc>
                <a:spcPct val="90000"/>
              </a:lnSpc>
              <a:buFontTx/>
              <a:buNone/>
            </a:pPr>
            <a:endParaRPr lang="en-US" sz="2400" dirty="0" smtClean="0"/>
          </a:p>
          <a:p>
            <a:pPr eaLnBrk="1" hangingPunct="1">
              <a:lnSpc>
                <a:spcPct val="90000"/>
              </a:lnSpc>
            </a:pPr>
            <a:r>
              <a:rPr lang="en-US" sz="2400" dirty="0" smtClean="0"/>
              <a:t>1948 – SHRM(ASPA) was founded</a:t>
            </a:r>
          </a:p>
          <a:p>
            <a:pPr eaLnBrk="1" hangingPunct="1">
              <a:lnSpc>
                <a:spcPct val="90000"/>
              </a:lnSpc>
            </a:pPr>
            <a:endParaRPr lang="en-US" sz="2400" dirty="0" smtClean="0"/>
          </a:p>
          <a:p>
            <a:pPr eaLnBrk="1" hangingPunct="1">
              <a:lnSpc>
                <a:spcPct val="90000"/>
              </a:lnSpc>
            </a:pPr>
            <a:r>
              <a:rPr lang="en-US" sz="2400" dirty="0" smtClean="0"/>
              <a:t>1972 – NHRMA became affiliated with </a:t>
            </a:r>
            <a:r>
              <a:rPr lang="en-US" sz="2400" dirty="0" smtClean="0"/>
              <a:t>SHRM</a:t>
            </a:r>
            <a:endParaRPr lang="en-US" sz="2400" dirty="0" smtClean="0"/>
          </a:p>
        </p:txBody>
      </p:sp>
      <p:sp>
        <p:nvSpPr>
          <p:cNvPr id="2" name="Footer Placeholder 1"/>
          <p:cNvSpPr>
            <a:spLocks noGrp="1"/>
          </p:cNvSpPr>
          <p:nvPr>
            <p:ph type="ftr" sz="quarter" idx="11"/>
          </p:nvPr>
        </p:nvSpPr>
        <p:spPr/>
        <p:txBody>
          <a:bodyPr/>
          <a:lstStyle/>
          <a:p>
            <a:pPr>
              <a:defRPr/>
            </a:pPr>
            <a:r>
              <a:rPr lang="en-US" dirty="0" smtClean="0"/>
              <a:t>2012</a:t>
            </a:r>
            <a:endParaRPr lang="en-US" dirty="0"/>
          </a:p>
        </p:txBody>
      </p:sp>
    </p:spTree>
    <p:extLst>
      <p:ext uri="{BB962C8B-B14F-4D97-AF65-F5344CB8AC3E}">
        <p14:creationId xmlns:p14="http://schemas.microsoft.com/office/powerpoint/2010/main" val="32603502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3"/>
          <p:cNvSpPr>
            <a:spLocks noChangeAspect="1" noChangeArrowheads="1"/>
          </p:cNvSpPr>
          <p:nvPr/>
        </p:nvSpPr>
        <p:spPr bwMode="auto">
          <a:xfrm>
            <a:off x="3444875" y="1449388"/>
            <a:ext cx="1828800" cy="461962"/>
          </a:xfrm>
          <a:prstGeom prst="roundRect">
            <a:avLst>
              <a:gd name="adj" fmla="val 16667"/>
            </a:avLst>
          </a:prstGeom>
          <a:solidFill>
            <a:srgbClr val="006666"/>
          </a:solidFill>
          <a:ln w="22225">
            <a:solidFill>
              <a:srgbClr val="000082"/>
            </a:solidFill>
            <a:round/>
            <a:headEnd/>
            <a:tailEnd/>
          </a:ln>
        </p:spPr>
        <p:txBody>
          <a:bodyPr wrap="none" anchor="ctr"/>
          <a:lstStyle/>
          <a:p>
            <a:pPr algn="ctr" eaLnBrk="1" hangingPunct="1"/>
            <a:r>
              <a:rPr lang="en-US" sz="1600" b="1" dirty="0">
                <a:solidFill>
                  <a:schemeClr val="bg1"/>
                </a:solidFill>
                <a:cs typeface="Arial" charset="0"/>
              </a:rPr>
              <a:t>SHRM</a:t>
            </a:r>
            <a:r>
              <a:rPr lang="en-US" sz="1600" b="1" baseline="30000" dirty="0">
                <a:solidFill>
                  <a:schemeClr val="bg1"/>
                </a:solidFill>
                <a:cs typeface="Arial" charset="0"/>
              </a:rPr>
              <a:t>®</a:t>
            </a:r>
            <a:r>
              <a:rPr lang="en-US" sz="1600" b="1" dirty="0">
                <a:solidFill>
                  <a:schemeClr val="bg1"/>
                </a:solidFill>
                <a:cs typeface="Arial" charset="0"/>
              </a:rPr>
              <a:t> Board</a:t>
            </a:r>
          </a:p>
        </p:txBody>
      </p:sp>
      <p:sp>
        <p:nvSpPr>
          <p:cNvPr id="17411" name="Rectangle 4"/>
          <p:cNvSpPr>
            <a:spLocks noChangeAspect="1" noChangeArrowheads="1"/>
          </p:cNvSpPr>
          <p:nvPr/>
        </p:nvSpPr>
        <p:spPr bwMode="auto">
          <a:xfrm>
            <a:off x="1413510" y="2549526"/>
            <a:ext cx="1371600" cy="461962"/>
          </a:xfrm>
          <a:prstGeom prst="rect">
            <a:avLst/>
          </a:prstGeom>
          <a:solidFill>
            <a:schemeClr val="accent2">
              <a:lumMod val="60000"/>
              <a:lumOff val="40000"/>
            </a:schemeClr>
          </a:solidFill>
          <a:ln w="22225">
            <a:solidFill>
              <a:srgbClr val="006666"/>
            </a:solidFill>
            <a:miter lim="800000"/>
            <a:headEnd/>
            <a:tailEnd/>
          </a:ln>
        </p:spPr>
        <p:txBody>
          <a:bodyPr wrap="none" anchor="ctr"/>
          <a:lstStyle/>
          <a:p>
            <a:pPr algn="ctr" eaLnBrk="1" hangingPunct="1">
              <a:lnSpc>
                <a:spcPct val="85000"/>
              </a:lnSpc>
            </a:pPr>
            <a:r>
              <a:rPr lang="en-US" sz="1200" b="1" dirty="0">
                <a:solidFill>
                  <a:srgbClr val="000066"/>
                </a:solidFill>
                <a:cs typeface="Arial" charset="0"/>
              </a:rPr>
              <a:t>Regional</a:t>
            </a:r>
            <a:br>
              <a:rPr lang="en-US" sz="1200" b="1" dirty="0">
                <a:solidFill>
                  <a:srgbClr val="000066"/>
                </a:solidFill>
                <a:cs typeface="Arial" charset="0"/>
              </a:rPr>
            </a:br>
            <a:r>
              <a:rPr lang="en-US" sz="1200" b="1" dirty="0">
                <a:solidFill>
                  <a:srgbClr val="000066"/>
                </a:solidFill>
                <a:cs typeface="Arial" charset="0"/>
              </a:rPr>
              <a:t>Councils</a:t>
            </a:r>
          </a:p>
        </p:txBody>
      </p:sp>
      <p:sp>
        <p:nvSpPr>
          <p:cNvPr id="17412" name="Rectangle 5"/>
          <p:cNvSpPr>
            <a:spLocks noChangeAspect="1" noChangeArrowheads="1"/>
          </p:cNvSpPr>
          <p:nvPr/>
        </p:nvSpPr>
        <p:spPr bwMode="auto">
          <a:xfrm>
            <a:off x="1407795" y="4067175"/>
            <a:ext cx="1387475" cy="466725"/>
          </a:xfrm>
          <a:prstGeom prst="rect">
            <a:avLst/>
          </a:prstGeom>
          <a:solidFill>
            <a:schemeClr val="accent2">
              <a:lumMod val="60000"/>
              <a:lumOff val="40000"/>
            </a:schemeClr>
          </a:solidFill>
          <a:ln w="22225">
            <a:solidFill>
              <a:srgbClr val="006666"/>
            </a:solidFill>
            <a:miter lim="800000"/>
            <a:headEnd/>
            <a:tailEnd/>
          </a:ln>
        </p:spPr>
        <p:txBody>
          <a:bodyPr wrap="none" anchor="ctr"/>
          <a:lstStyle/>
          <a:p>
            <a:pPr algn="ctr" eaLnBrk="1" hangingPunct="1">
              <a:lnSpc>
                <a:spcPct val="85000"/>
              </a:lnSpc>
            </a:pPr>
            <a:r>
              <a:rPr lang="en-US" sz="1200" b="1" dirty="0">
                <a:solidFill>
                  <a:srgbClr val="000066"/>
                </a:solidFill>
                <a:cs typeface="Arial" charset="0"/>
              </a:rPr>
              <a:t>Local</a:t>
            </a:r>
            <a:br>
              <a:rPr lang="en-US" sz="1200" b="1" dirty="0">
                <a:solidFill>
                  <a:srgbClr val="000066"/>
                </a:solidFill>
                <a:cs typeface="Arial" charset="0"/>
              </a:rPr>
            </a:br>
            <a:r>
              <a:rPr lang="en-US" sz="1200" b="1" dirty="0">
                <a:solidFill>
                  <a:srgbClr val="000066"/>
                </a:solidFill>
                <a:cs typeface="Arial" charset="0"/>
              </a:rPr>
              <a:t>Chapters</a:t>
            </a:r>
          </a:p>
        </p:txBody>
      </p:sp>
      <p:sp>
        <p:nvSpPr>
          <p:cNvPr id="17413" name="Rectangle 6"/>
          <p:cNvSpPr>
            <a:spLocks noChangeAspect="1" noChangeArrowheads="1"/>
          </p:cNvSpPr>
          <p:nvPr/>
        </p:nvSpPr>
        <p:spPr bwMode="auto">
          <a:xfrm>
            <a:off x="1418590" y="4821556"/>
            <a:ext cx="1371600" cy="461962"/>
          </a:xfrm>
          <a:prstGeom prst="rect">
            <a:avLst/>
          </a:prstGeom>
          <a:solidFill>
            <a:schemeClr val="accent2">
              <a:lumMod val="60000"/>
              <a:lumOff val="40000"/>
            </a:schemeClr>
          </a:solidFill>
          <a:ln w="22225">
            <a:solidFill>
              <a:srgbClr val="006666"/>
            </a:solidFill>
            <a:miter lim="800000"/>
            <a:headEnd/>
            <a:tailEnd/>
          </a:ln>
        </p:spPr>
        <p:txBody>
          <a:bodyPr wrap="none" anchor="ctr"/>
          <a:lstStyle/>
          <a:p>
            <a:pPr algn="ctr" eaLnBrk="1" hangingPunct="1">
              <a:lnSpc>
                <a:spcPct val="85000"/>
              </a:lnSpc>
            </a:pPr>
            <a:r>
              <a:rPr lang="en-US" sz="1200" b="1" dirty="0" smtClean="0">
                <a:solidFill>
                  <a:srgbClr val="000066"/>
                </a:solidFill>
                <a:cs typeface="Arial" charset="0"/>
              </a:rPr>
              <a:t>Student</a:t>
            </a:r>
            <a:r>
              <a:rPr lang="en-US" sz="1200" b="1" dirty="0">
                <a:solidFill>
                  <a:srgbClr val="000066"/>
                </a:solidFill>
                <a:cs typeface="Arial" charset="0"/>
              </a:rPr>
              <a:t/>
            </a:r>
            <a:br>
              <a:rPr lang="en-US" sz="1200" b="1" dirty="0">
                <a:solidFill>
                  <a:srgbClr val="000066"/>
                </a:solidFill>
                <a:cs typeface="Arial" charset="0"/>
              </a:rPr>
            </a:br>
            <a:r>
              <a:rPr lang="en-US" sz="1200" b="1" dirty="0">
                <a:solidFill>
                  <a:srgbClr val="000066"/>
                </a:solidFill>
                <a:cs typeface="Arial" charset="0"/>
              </a:rPr>
              <a:t>Chapters</a:t>
            </a:r>
            <a:endParaRPr lang="en-US" sz="1200" b="1" baseline="30000" dirty="0">
              <a:solidFill>
                <a:srgbClr val="000066"/>
              </a:solidFill>
              <a:cs typeface="Arial" charset="0"/>
            </a:endParaRPr>
          </a:p>
        </p:txBody>
      </p:sp>
      <p:sp>
        <p:nvSpPr>
          <p:cNvPr id="17414" name="Text Box 8"/>
          <p:cNvSpPr txBox="1">
            <a:spLocks noChangeArrowheads="1"/>
          </p:cNvSpPr>
          <p:nvPr/>
        </p:nvSpPr>
        <p:spPr bwMode="auto">
          <a:xfrm>
            <a:off x="5959475" y="2286000"/>
            <a:ext cx="2803525" cy="2590800"/>
          </a:xfrm>
          <a:prstGeom prst="rect">
            <a:avLst/>
          </a:prstGeom>
          <a:solidFill>
            <a:srgbClr val="CCECFF"/>
          </a:solidFill>
          <a:ln w="22225">
            <a:solidFill>
              <a:srgbClr val="006666"/>
            </a:solidFill>
            <a:miter lim="800000"/>
            <a:headEnd/>
            <a:tailEnd/>
          </a:ln>
        </p:spPr>
        <p:txBody>
          <a:bodyPr r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b="1" dirty="0">
                <a:solidFill>
                  <a:srgbClr val="160B8C"/>
                </a:solidFill>
                <a:cs typeface="Arial" charset="0"/>
              </a:rPr>
              <a:t>            </a:t>
            </a:r>
            <a:r>
              <a:rPr lang="en-US" sz="1000" b="1" u="sng" dirty="0">
                <a:solidFill>
                  <a:srgbClr val="160B8C"/>
                </a:solidFill>
                <a:cs typeface="Arial" charset="0"/>
              </a:rPr>
              <a:t>Special Expertise Panels (changes)</a:t>
            </a:r>
          </a:p>
          <a:p>
            <a:pPr eaLnBrk="1" hangingPunct="1"/>
            <a:endParaRPr lang="en-US" sz="1000" b="1" u="sng" dirty="0">
              <a:solidFill>
                <a:srgbClr val="160B8C"/>
              </a:solidFill>
              <a:cs typeface="Arial" charset="0"/>
            </a:endParaRPr>
          </a:p>
          <a:p>
            <a:pPr eaLnBrk="1" hangingPunct="1">
              <a:buFontTx/>
              <a:buChar char="•"/>
            </a:pPr>
            <a:r>
              <a:rPr lang="en-US" sz="1000" b="1" dirty="0">
                <a:solidFill>
                  <a:srgbClr val="160B8C"/>
                </a:solidFill>
                <a:cs typeface="Arial" charset="0"/>
              </a:rPr>
              <a:t> </a:t>
            </a:r>
            <a:r>
              <a:rPr lang="en-US" sz="1000" dirty="0">
                <a:solidFill>
                  <a:srgbClr val="160B8C"/>
                </a:solidFill>
                <a:cs typeface="Arial" charset="0"/>
              </a:rPr>
              <a:t>Corporate Social Responsibility/Sustainability</a:t>
            </a:r>
          </a:p>
          <a:p>
            <a:pPr eaLnBrk="1" hangingPunct="1">
              <a:buFontTx/>
              <a:buChar char="•"/>
            </a:pPr>
            <a:r>
              <a:rPr lang="en-US" sz="1000" dirty="0">
                <a:solidFill>
                  <a:srgbClr val="160B8C"/>
                </a:solidFill>
                <a:cs typeface="Arial" charset="0"/>
              </a:rPr>
              <a:t> Employee Health, Safety &amp; Security</a:t>
            </a:r>
          </a:p>
          <a:p>
            <a:pPr eaLnBrk="1" hangingPunct="1">
              <a:buFontTx/>
              <a:buChar char="•"/>
            </a:pPr>
            <a:r>
              <a:rPr lang="en-US" sz="1000" dirty="0">
                <a:solidFill>
                  <a:srgbClr val="160B8C"/>
                </a:solidFill>
                <a:cs typeface="Arial" charset="0"/>
              </a:rPr>
              <a:t> Employee Relations</a:t>
            </a:r>
          </a:p>
          <a:p>
            <a:pPr eaLnBrk="1" hangingPunct="1">
              <a:buFontTx/>
              <a:buChar char="•"/>
            </a:pPr>
            <a:r>
              <a:rPr lang="en-US" sz="1000" dirty="0">
                <a:solidFill>
                  <a:srgbClr val="160B8C"/>
                </a:solidFill>
                <a:cs typeface="Arial" charset="0"/>
              </a:rPr>
              <a:t> Ethics</a:t>
            </a:r>
          </a:p>
          <a:p>
            <a:pPr eaLnBrk="1" hangingPunct="1">
              <a:buFontTx/>
              <a:buChar char="•"/>
            </a:pPr>
            <a:r>
              <a:rPr lang="en-US" sz="1000" dirty="0">
                <a:solidFill>
                  <a:srgbClr val="160B8C"/>
                </a:solidFill>
                <a:cs typeface="Arial" charset="0"/>
              </a:rPr>
              <a:t> Global</a:t>
            </a:r>
          </a:p>
          <a:p>
            <a:pPr eaLnBrk="1" hangingPunct="1">
              <a:buFontTx/>
              <a:buChar char="•"/>
            </a:pPr>
            <a:r>
              <a:rPr lang="en-US" sz="1000" dirty="0">
                <a:solidFill>
                  <a:srgbClr val="160B8C"/>
                </a:solidFill>
                <a:cs typeface="Arial" charset="0"/>
              </a:rPr>
              <a:t> HR Consulting/Outsourcing</a:t>
            </a:r>
          </a:p>
          <a:p>
            <a:pPr eaLnBrk="1" hangingPunct="1">
              <a:buFontTx/>
              <a:buChar char="•"/>
            </a:pPr>
            <a:r>
              <a:rPr lang="en-US" sz="1000" dirty="0">
                <a:solidFill>
                  <a:srgbClr val="160B8C"/>
                </a:solidFill>
                <a:cs typeface="Arial" charset="0"/>
              </a:rPr>
              <a:t> Human Capital Measurement/ HR Metrics</a:t>
            </a:r>
          </a:p>
          <a:p>
            <a:pPr eaLnBrk="1" hangingPunct="1">
              <a:buFontTx/>
              <a:buChar char="•"/>
            </a:pPr>
            <a:r>
              <a:rPr lang="en-US" sz="1000" dirty="0">
                <a:solidFill>
                  <a:srgbClr val="160B8C"/>
                </a:solidFill>
                <a:cs typeface="Arial" charset="0"/>
              </a:rPr>
              <a:t> Labor Relations</a:t>
            </a:r>
          </a:p>
          <a:p>
            <a:pPr eaLnBrk="1" hangingPunct="1">
              <a:buFontTx/>
              <a:buChar char="•"/>
            </a:pPr>
            <a:r>
              <a:rPr lang="en-US" sz="1000" dirty="0">
                <a:solidFill>
                  <a:srgbClr val="160B8C"/>
                </a:solidFill>
                <a:cs typeface="Arial" charset="0"/>
              </a:rPr>
              <a:t> Organizational Development</a:t>
            </a:r>
          </a:p>
          <a:p>
            <a:pPr eaLnBrk="1" hangingPunct="1">
              <a:buFontTx/>
              <a:buChar char="•"/>
            </a:pPr>
            <a:r>
              <a:rPr lang="en-US" sz="1000" dirty="0">
                <a:solidFill>
                  <a:srgbClr val="160B8C"/>
                </a:solidFill>
                <a:cs typeface="Arial" charset="0"/>
              </a:rPr>
              <a:t> Staffing Management</a:t>
            </a:r>
          </a:p>
          <a:p>
            <a:pPr eaLnBrk="1" hangingPunct="1">
              <a:buFontTx/>
              <a:buChar char="•"/>
            </a:pPr>
            <a:r>
              <a:rPr lang="en-US" sz="1000" dirty="0">
                <a:solidFill>
                  <a:srgbClr val="160B8C"/>
                </a:solidFill>
                <a:cs typeface="Arial" charset="0"/>
              </a:rPr>
              <a:t> Technology &amp; HR Management</a:t>
            </a:r>
          </a:p>
          <a:p>
            <a:pPr eaLnBrk="1" hangingPunct="1">
              <a:buFontTx/>
              <a:buChar char="•"/>
            </a:pPr>
            <a:r>
              <a:rPr lang="en-US" sz="1000" dirty="0">
                <a:solidFill>
                  <a:srgbClr val="160B8C"/>
                </a:solidFill>
                <a:cs typeface="Arial" charset="0"/>
              </a:rPr>
              <a:t> Total Rewards/Comp &amp; Benefits</a:t>
            </a:r>
          </a:p>
          <a:p>
            <a:pPr eaLnBrk="1" hangingPunct="1">
              <a:buFontTx/>
              <a:buChar char="•"/>
            </a:pPr>
            <a:r>
              <a:rPr lang="en-US" sz="1000" dirty="0">
                <a:solidFill>
                  <a:srgbClr val="160B8C"/>
                </a:solidFill>
                <a:cs typeface="Arial" charset="0"/>
              </a:rPr>
              <a:t> Workplace Diversity</a:t>
            </a:r>
          </a:p>
        </p:txBody>
      </p:sp>
      <p:sp>
        <p:nvSpPr>
          <p:cNvPr id="17415" name="AutoShape 9"/>
          <p:cNvSpPr>
            <a:spLocks noChangeAspect="1" noChangeArrowheads="1"/>
          </p:cNvSpPr>
          <p:nvPr/>
        </p:nvSpPr>
        <p:spPr bwMode="auto">
          <a:xfrm>
            <a:off x="6264275" y="1447800"/>
            <a:ext cx="1600200" cy="461963"/>
          </a:xfrm>
          <a:prstGeom prst="roundRect">
            <a:avLst>
              <a:gd name="adj" fmla="val 16667"/>
            </a:avLst>
          </a:prstGeom>
          <a:solidFill>
            <a:srgbClr val="006666"/>
          </a:solidFill>
          <a:ln w="22225">
            <a:solidFill>
              <a:srgbClr val="000082"/>
            </a:solidFill>
            <a:prstDash val="sysDot"/>
            <a:round/>
            <a:headEnd/>
            <a:tailEnd/>
          </a:ln>
        </p:spPr>
        <p:txBody>
          <a:bodyPr lIns="0" tIns="0" rIns="0" bIns="0" anchor="ctr"/>
          <a:lstStyle/>
          <a:p>
            <a:pPr algn="ctr" eaLnBrk="1" hangingPunct="1">
              <a:lnSpc>
                <a:spcPct val="85000"/>
              </a:lnSpc>
            </a:pPr>
            <a:r>
              <a:rPr lang="en-US" sz="1600" b="1" dirty="0">
                <a:solidFill>
                  <a:schemeClr val="bg1"/>
                </a:solidFill>
                <a:cs typeface="Arial" charset="0"/>
              </a:rPr>
              <a:t>Governance Committee*</a:t>
            </a:r>
          </a:p>
        </p:txBody>
      </p:sp>
      <p:sp>
        <p:nvSpPr>
          <p:cNvPr id="17416" name="Rectangle 10"/>
          <p:cNvSpPr>
            <a:spLocks noChangeArrowheads="1"/>
          </p:cNvSpPr>
          <p:nvPr/>
        </p:nvSpPr>
        <p:spPr bwMode="auto">
          <a:xfrm>
            <a:off x="3444875" y="2286000"/>
            <a:ext cx="1828800" cy="2590800"/>
          </a:xfrm>
          <a:prstGeom prst="rect">
            <a:avLst/>
          </a:prstGeom>
          <a:solidFill>
            <a:srgbClr val="B20E58"/>
          </a:solidFill>
          <a:ln w="9525">
            <a:solidFill>
              <a:srgbClr val="160B8C"/>
            </a:solidFill>
            <a:miter lim="800000"/>
            <a:headEnd/>
            <a:tailEnd/>
          </a:ln>
        </p:spPr>
        <p:txBody>
          <a:bodyPr wrap="none" anchor="ctr"/>
          <a:lstStyle/>
          <a:p>
            <a:pPr algn="ctr" eaLnBrk="1" hangingPunct="1"/>
            <a:endParaRPr lang="en-US" sz="1200" b="1" dirty="0">
              <a:solidFill>
                <a:schemeClr val="bg1"/>
              </a:solidFill>
              <a:cs typeface="Arial" charset="0"/>
            </a:endParaRPr>
          </a:p>
        </p:txBody>
      </p:sp>
      <p:sp>
        <p:nvSpPr>
          <p:cNvPr id="17419" name="Line 14"/>
          <p:cNvSpPr>
            <a:spLocks noChangeShapeType="1"/>
          </p:cNvSpPr>
          <p:nvPr/>
        </p:nvSpPr>
        <p:spPr bwMode="auto">
          <a:xfrm flipH="1">
            <a:off x="5273675" y="3581400"/>
            <a:ext cx="685800"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7420" name="Line 16"/>
          <p:cNvSpPr>
            <a:spLocks noChangeShapeType="1"/>
          </p:cNvSpPr>
          <p:nvPr/>
        </p:nvSpPr>
        <p:spPr bwMode="auto">
          <a:xfrm flipH="1">
            <a:off x="5273675" y="1679575"/>
            <a:ext cx="990600"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7421" name="Rectangle 17"/>
          <p:cNvSpPr>
            <a:spLocks noChangeAspect="1" noChangeArrowheads="1"/>
          </p:cNvSpPr>
          <p:nvPr/>
        </p:nvSpPr>
        <p:spPr bwMode="auto">
          <a:xfrm>
            <a:off x="1407795" y="1752600"/>
            <a:ext cx="1371600" cy="461963"/>
          </a:xfrm>
          <a:prstGeom prst="rect">
            <a:avLst/>
          </a:prstGeom>
          <a:solidFill>
            <a:schemeClr val="accent2">
              <a:lumMod val="60000"/>
              <a:lumOff val="40000"/>
            </a:schemeClr>
          </a:solidFill>
          <a:ln w="22225">
            <a:solidFill>
              <a:srgbClr val="006666"/>
            </a:solidFill>
            <a:miter lim="800000"/>
            <a:headEnd/>
            <a:tailEnd/>
          </a:ln>
        </p:spPr>
        <p:txBody>
          <a:bodyPr wrap="none" anchor="ctr"/>
          <a:lstStyle/>
          <a:p>
            <a:pPr algn="ctr" eaLnBrk="1" hangingPunct="1">
              <a:lnSpc>
                <a:spcPct val="85000"/>
              </a:lnSpc>
            </a:pPr>
            <a:r>
              <a:rPr lang="en-US" sz="1200" b="1" dirty="0">
                <a:solidFill>
                  <a:srgbClr val="000066"/>
                </a:solidFill>
                <a:cs typeface="Arial" charset="0"/>
              </a:rPr>
              <a:t>Membership</a:t>
            </a:r>
            <a:br>
              <a:rPr lang="en-US" sz="1200" b="1" dirty="0">
                <a:solidFill>
                  <a:srgbClr val="000066"/>
                </a:solidFill>
                <a:cs typeface="Arial" charset="0"/>
              </a:rPr>
            </a:br>
            <a:r>
              <a:rPr lang="en-US" sz="1200" b="1" dirty="0">
                <a:solidFill>
                  <a:srgbClr val="000066"/>
                </a:solidFill>
                <a:cs typeface="Arial" charset="0"/>
              </a:rPr>
              <a:t>Advisory Council</a:t>
            </a:r>
          </a:p>
        </p:txBody>
      </p:sp>
      <p:sp>
        <p:nvSpPr>
          <p:cNvPr id="17422" name="Text Box 18"/>
          <p:cNvSpPr txBox="1">
            <a:spLocks noChangeArrowheads="1"/>
          </p:cNvSpPr>
          <p:nvPr/>
        </p:nvSpPr>
        <p:spPr bwMode="auto">
          <a:xfrm>
            <a:off x="3581400" y="3336925"/>
            <a:ext cx="160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600" b="1" dirty="0">
                <a:solidFill>
                  <a:schemeClr val="bg1"/>
                </a:solidFill>
                <a:cs typeface="Arial" charset="0"/>
              </a:rPr>
              <a:t>Members</a:t>
            </a:r>
          </a:p>
        </p:txBody>
      </p:sp>
      <p:sp>
        <p:nvSpPr>
          <p:cNvPr id="17423" name="Line 21"/>
          <p:cNvSpPr>
            <a:spLocks noChangeShapeType="1"/>
          </p:cNvSpPr>
          <p:nvPr/>
        </p:nvSpPr>
        <p:spPr bwMode="auto">
          <a:xfrm flipV="1">
            <a:off x="2093595" y="2286000"/>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7424" name="Line 22"/>
          <p:cNvSpPr>
            <a:spLocks noChangeShapeType="1"/>
          </p:cNvSpPr>
          <p:nvPr/>
        </p:nvSpPr>
        <p:spPr bwMode="auto">
          <a:xfrm flipV="1">
            <a:off x="2091372" y="3779836"/>
            <a:ext cx="13018" cy="212725"/>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7425" name="Line 23"/>
          <p:cNvSpPr>
            <a:spLocks noChangeShapeType="1"/>
          </p:cNvSpPr>
          <p:nvPr/>
        </p:nvSpPr>
        <p:spPr bwMode="auto">
          <a:xfrm flipV="1">
            <a:off x="2106930" y="4569460"/>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7426" name="Line 27"/>
          <p:cNvSpPr>
            <a:spLocks noChangeShapeType="1"/>
          </p:cNvSpPr>
          <p:nvPr/>
        </p:nvSpPr>
        <p:spPr bwMode="auto">
          <a:xfrm flipV="1">
            <a:off x="4359275" y="1905000"/>
            <a:ext cx="0" cy="381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7427" name="Line 28"/>
          <p:cNvSpPr>
            <a:spLocks noChangeShapeType="1"/>
          </p:cNvSpPr>
          <p:nvPr/>
        </p:nvSpPr>
        <p:spPr bwMode="auto">
          <a:xfrm flipV="1">
            <a:off x="7064375" y="1905000"/>
            <a:ext cx="0" cy="3810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40" name="Rectangle 1"/>
          <p:cNvSpPr txBox="1">
            <a:spLocks/>
          </p:cNvSpPr>
          <p:nvPr/>
        </p:nvSpPr>
        <p:spPr>
          <a:xfrm>
            <a:off x="2971800" y="174625"/>
            <a:ext cx="5486400" cy="1143000"/>
          </a:xfrm>
          <a:prstGeom prst="rect">
            <a:avLst/>
          </a:prstGeom>
        </p:spPr>
        <p:txBody>
          <a:bodyPr/>
          <a:lstStyle/>
          <a:p>
            <a:pPr eaLnBrk="1" fontAlgn="auto" hangingPunct="1">
              <a:spcAft>
                <a:spcPts val="0"/>
              </a:spcAft>
              <a:defRPr/>
            </a:pPr>
            <a:r>
              <a:rPr lang="en-US" sz="3300" dirty="0">
                <a:solidFill>
                  <a:schemeClr val="tx2"/>
                </a:solidFill>
                <a:latin typeface="+mj-lt"/>
                <a:ea typeface="+mj-ea"/>
                <a:cs typeface="+mj-cs"/>
              </a:rPr>
              <a:t>SHRM Volunteer</a:t>
            </a:r>
          </a:p>
          <a:p>
            <a:pPr eaLnBrk="1" fontAlgn="auto" hangingPunct="1">
              <a:spcAft>
                <a:spcPts val="0"/>
              </a:spcAft>
              <a:defRPr/>
            </a:pPr>
            <a:r>
              <a:rPr lang="en-US" sz="3300" dirty="0">
                <a:solidFill>
                  <a:schemeClr val="tx2"/>
                </a:solidFill>
                <a:latin typeface="+mj-lt"/>
                <a:ea typeface="+mj-ea"/>
                <a:cs typeface="+mj-cs"/>
              </a:rPr>
              <a:t>Leadership Structure</a:t>
            </a:r>
          </a:p>
        </p:txBody>
      </p:sp>
      <p:pic>
        <p:nvPicPr>
          <p:cNvPr id="17429" name="Picture 2" descr="http://moss07.shrm.org/Communities/SHRMRegions-StateCouncils-MAC/SHRMStateCouncils/PublishingImages/08RegionMapMultiCl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192212"/>
            <a:ext cx="5867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Content Placeholder 5"/>
          <p:cNvSpPr txBox="1">
            <a:spLocks/>
          </p:cNvSpPr>
          <p:nvPr/>
        </p:nvSpPr>
        <p:spPr>
          <a:xfrm>
            <a:off x="152401" y="5410200"/>
            <a:ext cx="7086600" cy="1295400"/>
          </a:xfrm>
          <a:prstGeom prst="rect">
            <a:avLst/>
          </a:prstGeom>
          <a:solidFill>
            <a:schemeClr val="accent3">
              <a:lumMod val="65000"/>
            </a:schemeClr>
          </a:solidFill>
        </p:spPr>
        <p:txBody>
          <a:bodyPr>
            <a:normAutofit fontScale="77500" lnSpcReduction="20000"/>
          </a:bodyPr>
          <a:lstStyle/>
          <a:p>
            <a:pPr marL="365760" indent="-256032" eaLnBrk="1" fontAlgn="auto" hangingPunct="1">
              <a:spcBef>
                <a:spcPts val="400"/>
              </a:spcBef>
              <a:spcAft>
                <a:spcPts val="0"/>
              </a:spcAft>
              <a:buClr>
                <a:schemeClr val="accent1"/>
              </a:buClr>
              <a:buSzPct val="65000"/>
              <a:defRPr/>
            </a:pPr>
            <a:r>
              <a:rPr lang="en-US" sz="2800" b="1" dirty="0">
                <a:latin typeface="+mn-lt"/>
              </a:rPr>
              <a:t>Pacific West Region </a:t>
            </a:r>
            <a:r>
              <a:rPr lang="en-US" sz="2800" dirty="0">
                <a:latin typeface="+mn-lt"/>
              </a:rPr>
              <a:t>– </a:t>
            </a:r>
            <a:r>
              <a:rPr lang="en-US" sz="2800" dirty="0" smtClean="0">
                <a:latin typeface="+mn-lt"/>
              </a:rPr>
              <a:t>68 </a:t>
            </a:r>
            <a:r>
              <a:rPr lang="en-US" sz="2800" dirty="0">
                <a:latin typeface="+mn-lt"/>
              </a:rPr>
              <a:t>Chapters  </a:t>
            </a:r>
          </a:p>
          <a:p>
            <a:pPr marL="365760" indent="-256032" eaLnBrk="1" fontAlgn="auto" hangingPunct="1">
              <a:spcBef>
                <a:spcPts val="400"/>
              </a:spcBef>
              <a:spcAft>
                <a:spcPts val="0"/>
              </a:spcAft>
              <a:buClr>
                <a:schemeClr val="accent1"/>
              </a:buClr>
              <a:buSzPct val="65000"/>
              <a:defRPr/>
            </a:pPr>
            <a:r>
              <a:rPr lang="en-US" sz="2800" dirty="0" smtClean="0">
                <a:latin typeface="+mn-lt"/>
              </a:rPr>
              <a:t>Alaska, California, Hawaii, Idaho</a:t>
            </a:r>
            <a:r>
              <a:rPr lang="en-US" sz="2800" dirty="0">
                <a:latin typeface="+mn-lt"/>
              </a:rPr>
              <a:t>, Montana</a:t>
            </a:r>
            <a:r>
              <a:rPr lang="en-US" sz="2800" dirty="0" smtClean="0">
                <a:latin typeface="+mn-lt"/>
              </a:rPr>
              <a:t>,</a:t>
            </a:r>
            <a:r>
              <a:rPr lang="en-US" sz="2800" dirty="0"/>
              <a:t> </a:t>
            </a:r>
            <a:r>
              <a:rPr lang="en-US" sz="2800" dirty="0" smtClean="0"/>
              <a:t>Nevada, </a:t>
            </a:r>
            <a:r>
              <a:rPr lang="en-US" sz="2800" dirty="0" smtClean="0">
                <a:latin typeface="+mn-lt"/>
              </a:rPr>
              <a:t>Oregon</a:t>
            </a:r>
            <a:r>
              <a:rPr lang="en-US" sz="2800" dirty="0">
                <a:latin typeface="+mn-lt"/>
              </a:rPr>
              <a:t>, </a:t>
            </a:r>
            <a:r>
              <a:rPr lang="en-US" sz="2800" dirty="0" smtClean="0">
                <a:latin typeface="+mn-lt"/>
              </a:rPr>
              <a:t>Washington, Wyoming</a:t>
            </a:r>
            <a:r>
              <a:rPr lang="en-US" sz="2800" dirty="0">
                <a:latin typeface="+mn-lt"/>
              </a:rPr>
              <a:t>, </a:t>
            </a:r>
            <a:endParaRPr lang="en-US" sz="2800" dirty="0" smtClean="0">
              <a:latin typeface="+mn-lt"/>
            </a:endParaRPr>
          </a:p>
          <a:p>
            <a:pPr marL="365760" indent="-256032" eaLnBrk="1" fontAlgn="auto" hangingPunct="1">
              <a:spcBef>
                <a:spcPts val="400"/>
              </a:spcBef>
              <a:spcAft>
                <a:spcPts val="0"/>
              </a:spcAft>
              <a:buClr>
                <a:schemeClr val="accent1"/>
              </a:buClr>
              <a:buSzPct val="65000"/>
              <a:defRPr/>
            </a:pPr>
            <a:r>
              <a:rPr lang="en-US" sz="2800" dirty="0">
                <a:latin typeface="+mn-lt"/>
              </a:rPr>
              <a:t>	</a:t>
            </a:r>
            <a:r>
              <a:rPr lang="en-US" sz="2800" dirty="0" smtClean="0">
                <a:latin typeface="+mn-lt"/>
              </a:rPr>
              <a:t>Pacific </a:t>
            </a:r>
            <a:r>
              <a:rPr lang="en-US" sz="2800" dirty="0">
                <a:latin typeface="+mn-lt"/>
              </a:rPr>
              <a:t>Council (GU, </a:t>
            </a:r>
            <a:r>
              <a:rPr lang="en-US" sz="2800" dirty="0" smtClean="0">
                <a:latin typeface="+mn-lt"/>
              </a:rPr>
              <a:t>CMNI</a:t>
            </a:r>
            <a:r>
              <a:rPr lang="en-US" sz="2800" dirty="0">
                <a:latin typeface="+mn-lt"/>
              </a:rPr>
              <a:t>)</a:t>
            </a:r>
          </a:p>
          <a:p>
            <a:pPr marL="365760" indent="-256032" eaLnBrk="1" fontAlgn="auto" hangingPunct="1">
              <a:spcBef>
                <a:spcPts val="400"/>
              </a:spcBef>
              <a:spcAft>
                <a:spcPts val="0"/>
              </a:spcAft>
              <a:buClr>
                <a:schemeClr val="accent1"/>
              </a:buClr>
              <a:buSzPct val="65000"/>
              <a:defRPr/>
            </a:pPr>
            <a:endParaRPr lang="en-US" sz="2800" dirty="0">
              <a:latin typeface="+mn-lt"/>
            </a:endParaRPr>
          </a:p>
          <a:p>
            <a:pPr marL="621792" lvl="1" indent="-228600" eaLnBrk="1" fontAlgn="auto" hangingPunct="1">
              <a:spcBef>
                <a:spcPts val="324"/>
              </a:spcBef>
              <a:spcAft>
                <a:spcPts val="0"/>
              </a:spcAft>
              <a:buClr>
                <a:schemeClr val="accent1"/>
              </a:buClr>
              <a:buFont typeface="Verdana"/>
              <a:buNone/>
              <a:defRPr/>
            </a:pPr>
            <a:endParaRPr lang="en-US" sz="2700" dirty="0">
              <a:latin typeface="+mn-lt"/>
            </a:endParaRPr>
          </a:p>
          <a:p>
            <a:pPr marL="365760" indent="-256032" eaLnBrk="1" fontAlgn="auto" hangingPunct="1">
              <a:spcBef>
                <a:spcPts val="400"/>
              </a:spcBef>
              <a:spcAft>
                <a:spcPts val="0"/>
              </a:spcAft>
              <a:buClr>
                <a:schemeClr val="accent1"/>
              </a:buClr>
              <a:buSzPct val="65000"/>
              <a:buFont typeface="Wingdings 3"/>
              <a:buNone/>
              <a:defRPr/>
            </a:pPr>
            <a:endParaRPr lang="en-US" sz="2700" dirty="0">
              <a:latin typeface="+mn-lt"/>
            </a:endParaRPr>
          </a:p>
        </p:txBody>
      </p:sp>
      <p:sp>
        <p:nvSpPr>
          <p:cNvPr id="17431" name="AutoShape 3"/>
          <p:cNvSpPr>
            <a:spLocks noChangeAspect="1" noChangeArrowheads="1"/>
          </p:cNvSpPr>
          <p:nvPr/>
        </p:nvSpPr>
        <p:spPr bwMode="auto">
          <a:xfrm>
            <a:off x="5029200" y="1524000"/>
            <a:ext cx="2895600" cy="461963"/>
          </a:xfrm>
          <a:prstGeom prst="roundRect">
            <a:avLst>
              <a:gd name="adj" fmla="val 16667"/>
            </a:avLst>
          </a:prstGeom>
          <a:solidFill>
            <a:srgbClr val="006666"/>
          </a:solidFill>
          <a:ln w="22225">
            <a:solidFill>
              <a:srgbClr val="000082"/>
            </a:solidFill>
            <a:round/>
            <a:headEnd/>
            <a:tailEnd/>
          </a:ln>
        </p:spPr>
        <p:txBody>
          <a:bodyPr wrap="none" anchor="ctr"/>
          <a:lstStyle/>
          <a:p>
            <a:pPr algn="ctr" eaLnBrk="1" hangingPunct="1"/>
            <a:r>
              <a:rPr lang="en-US" sz="1600" b="1" dirty="0">
                <a:solidFill>
                  <a:schemeClr val="bg1"/>
                </a:solidFill>
                <a:cs typeface="Arial" charset="0"/>
              </a:rPr>
              <a:t>Pacific West Region</a:t>
            </a:r>
          </a:p>
        </p:txBody>
      </p:sp>
      <p:sp>
        <p:nvSpPr>
          <p:cNvPr id="17432" name="Rectangle 4"/>
          <p:cNvSpPr>
            <a:spLocks noChangeAspect="1" noChangeArrowheads="1"/>
          </p:cNvSpPr>
          <p:nvPr/>
        </p:nvSpPr>
        <p:spPr bwMode="auto">
          <a:xfrm>
            <a:off x="1407795" y="3297872"/>
            <a:ext cx="1371600" cy="461962"/>
          </a:xfrm>
          <a:prstGeom prst="rect">
            <a:avLst/>
          </a:prstGeom>
          <a:solidFill>
            <a:schemeClr val="accent2">
              <a:lumMod val="60000"/>
              <a:lumOff val="40000"/>
            </a:schemeClr>
          </a:solidFill>
          <a:ln w="22225">
            <a:solidFill>
              <a:srgbClr val="006666"/>
            </a:solidFill>
            <a:miter lim="800000"/>
            <a:headEnd/>
            <a:tailEnd/>
          </a:ln>
        </p:spPr>
        <p:txBody>
          <a:bodyPr wrap="none" anchor="ctr"/>
          <a:lstStyle/>
          <a:p>
            <a:pPr algn="ctr" eaLnBrk="1" hangingPunct="1">
              <a:lnSpc>
                <a:spcPct val="85000"/>
              </a:lnSpc>
            </a:pPr>
            <a:r>
              <a:rPr lang="en-US" sz="1200" b="1" dirty="0">
                <a:solidFill>
                  <a:srgbClr val="000066"/>
                </a:solidFill>
                <a:cs typeface="Arial" charset="0"/>
              </a:rPr>
              <a:t>State Councils </a:t>
            </a:r>
          </a:p>
        </p:txBody>
      </p:sp>
      <p:sp>
        <p:nvSpPr>
          <p:cNvPr id="25" name="Line 22"/>
          <p:cNvSpPr>
            <a:spLocks noChangeShapeType="1"/>
          </p:cNvSpPr>
          <p:nvPr/>
        </p:nvSpPr>
        <p:spPr bwMode="auto">
          <a:xfrm flipV="1">
            <a:off x="2093595" y="3032125"/>
            <a:ext cx="13335" cy="206375"/>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 name="Footer Placeholder 1"/>
          <p:cNvSpPr>
            <a:spLocks noGrp="1"/>
          </p:cNvSpPr>
          <p:nvPr>
            <p:ph type="ftr" sz="quarter" idx="11"/>
          </p:nvPr>
        </p:nvSpPr>
        <p:spPr/>
        <p:txBody>
          <a:bodyPr/>
          <a:lstStyle/>
          <a:p>
            <a:pPr>
              <a:defRPr/>
            </a:pPr>
            <a:r>
              <a:rPr lang="en-US" dirty="0" smtClean="0"/>
              <a:t>2012</a:t>
            </a:r>
            <a:endParaRPr lang="en-US" dirty="0"/>
          </a:p>
        </p:txBody>
      </p:sp>
      <p:sp>
        <p:nvSpPr>
          <p:cNvPr id="3" name="Slide Number Placeholder 2"/>
          <p:cNvSpPr>
            <a:spLocks noGrp="1"/>
          </p:cNvSpPr>
          <p:nvPr>
            <p:ph type="sldNum" sz="quarter" idx="12"/>
          </p:nvPr>
        </p:nvSpPr>
        <p:spPr/>
        <p:txBody>
          <a:bodyPr/>
          <a:lstStyle/>
          <a:p>
            <a:pPr>
              <a:defRPr/>
            </a:pPr>
            <a:fld id="{15A81A3A-5727-4E32-B135-E3E5A83D71F2}" type="slidenum">
              <a:rPr lang="en-US" smtClean="0"/>
              <a:pPr>
                <a:defRPr/>
              </a:pPr>
              <a:t>18</a:t>
            </a:fld>
            <a:endParaRPr lang="en-US" dirty="0"/>
          </a:p>
        </p:txBody>
      </p:sp>
    </p:spTree>
    <p:extLst>
      <p:ext uri="{BB962C8B-B14F-4D97-AF65-F5344CB8AC3E}">
        <p14:creationId xmlns:p14="http://schemas.microsoft.com/office/powerpoint/2010/main" val="2834688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SHRM Chapter</a:t>
            </a:r>
            <a:br>
              <a:rPr lang="en-US" dirty="0" smtClean="0"/>
            </a:br>
            <a:r>
              <a:rPr lang="en-US" dirty="0" smtClean="0"/>
              <a:t>Professional </a:t>
            </a:r>
            <a:r>
              <a:rPr lang="en-US" dirty="0"/>
              <a:t>Recognition</a:t>
            </a:r>
          </a:p>
        </p:txBody>
      </p:sp>
      <p:sp>
        <p:nvSpPr>
          <p:cNvPr id="3" name="Content Placeholder 2"/>
          <p:cNvSpPr>
            <a:spLocks noGrp="1"/>
          </p:cNvSpPr>
          <p:nvPr>
            <p:ph idx="1"/>
          </p:nvPr>
        </p:nvSpPr>
        <p:spPr/>
        <p:txBody>
          <a:bodyPr/>
          <a:lstStyle/>
          <a:p>
            <a:pPr marL="57150" indent="0">
              <a:buNone/>
            </a:pPr>
            <a:r>
              <a:rPr lang="en-US" sz="2400" dirty="0">
                <a:solidFill>
                  <a:schemeClr val="accent5">
                    <a:lumMod val="50000"/>
                  </a:schemeClr>
                </a:solidFill>
              </a:rPr>
              <a:t>Randy Lundberg Northern Lights </a:t>
            </a:r>
            <a:r>
              <a:rPr lang="en-US" sz="2400" dirty="0" smtClean="0">
                <a:solidFill>
                  <a:schemeClr val="accent5">
                    <a:lumMod val="50000"/>
                  </a:schemeClr>
                </a:solidFill>
              </a:rPr>
              <a:t>Award: </a:t>
            </a:r>
            <a:r>
              <a:rPr lang="en-US" sz="2400" dirty="0"/>
              <a:t>R</a:t>
            </a:r>
            <a:r>
              <a:rPr lang="en-US" sz="2400" dirty="0" smtClean="0"/>
              <a:t>ecognizes Association Chapters for outstanding achievement and excellence in overall chapter programming and operations. </a:t>
            </a:r>
          </a:p>
          <a:p>
            <a:pPr>
              <a:buFont typeface="Wingdings" pitchFamily="2" charset="2"/>
              <a:buChar char="q"/>
            </a:pPr>
            <a:r>
              <a:rPr lang="en-US" sz="2400" dirty="0" smtClean="0"/>
              <a:t>A </a:t>
            </a:r>
            <a:r>
              <a:rPr lang="en-US" sz="2400" dirty="0"/>
              <a:t>$1,000 Chapter Grant that can be used toward a chapter meeting </a:t>
            </a:r>
            <a:r>
              <a:rPr lang="en-US" sz="2400" dirty="0" smtClean="0"/>
              <a:t>speaker/program</a:t>
            </a:r>
          </a:p>
          <a:p>
            <a:pPr>
              <a:buFont typeface="Wingdings" pitchFamily="2" charset="2"/>
              <a:buChar char="q"/>
            </a:pPr>
            <a:r>
              <a:rPr lang="en-US" sz="2400" dirty="0" smtClean="0"/>
              <a:t>A commemorative </a:t>
            </a:r>
            <a:r>
              <a:rPr lang="en-US" sz="2400" dirty="0"/>
              <a:t>engraved </a:t>
            </a:r>
            <a:r>
              <a:rPr lang="en-US" sz="2400" dirty="0" smtClean="0"/>
              <a:t>plaque</a:t>
            </a:r>
          </a:p>
          <a:p>
            <a:pPr>
              <a:buFont typeface="Wingdings" pitchFamily="2" charset="2"/>
              <a:buChar char="q"/>
            </a:pPr>
            <a:r>
              <a:rPr lang="en-US" sz="2400" dirty="0" smtClean="0"/>
              <a:t>Article </a:t>
            </a:r>
            <a:r>
              <a:rPr lang="en-US" sz="2400" dirty="0"/>
              <a:t>summarizing achievement in the NHRMA conference </a:t>
            </a:r>
            <a:r>
              <a:rPr lang="en-US" sz="2400" dirty="0" smtClean="0"/>
              <a:t>brochure, formal recognition at the NHRMA conference &amp; article in NHRMA </a:t>
            </a:r>
            <a:r>
              <a:rPr lang="en-US" sz="2400" dirty="0"/>
              <a:t>Association </a:t>
            </a:r>
            <a:r>
              <a:rPr lang="en-US" sz="2400" dirty="0" smtClean="0"/>
              <a:t>Newsletter</a:t>
            </a:r>
            <a:endParaRPr lang="en-US" sz="2400"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19</a:t>
            </a:fld>
            <a:endParaRPr lang="en-US" dirty="0"/>
          </a:p>
        </p:txBody>
      </p:sp>
    </p:spTree>
    <p:extLst>
      <p:ext uri="{BB962C8B-B14F-4D97-AF65-F5344CB8AC3E}">
        <p14:creationId xmlns:p14="http://schemas.microsoft.com/office/powerpoint/2010/main" val="31946578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8"/>
          <p:cNvSpPr txBox="1">
            <a:spLocks noChangeArrowheads="1"/>
          </p:cNvSpPr>
          <p:nvPr/>
        </p:nvSpPr>
        <p:spPr bwMode="auto">
          <a:xfrm>
            <a:off x="3581400" y="3336925"/>
            <a:ext cx="160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600" b="1" dirty="0">
                <a:solidFill>
                  <a:schemeClr val="bg1"/>
                </a:solidFill>
                <a:cs typeface="Arial" charset="0"/>
              </a:rPr>
              <a:t>Members</a:t>
            </a:r>
          </a:p>
        </p:txBody>
      </p:sp>
      <p:sp>
        <p:nvSpPr>
          <p:cNvPr id="40" name="Rectangle 1"/>
          <p:cNvSpPr txBox="1">
            <a:spLocks/>
          </p:cNvSpPr>
          <p:nvPr/>
        </p:nvSpPr>
        <p:spPr>
          <a:xfrm>
            <a:off x="1776413" y="381000"/>
            <a:ext cx="6096000" cy="1143000"/>
          </a:xfrm>
          <a:prstGeom prst="rect">
            <a:avLst/>
          </a:prstGeom>
        </p:spPr>
        <p:txBody>
          <a:bodyPr/>
          <a:lstStyle/>
          <a:p>
            <a:pPr algn="ctr" eaLnBrk="1" fontAlgn="auto" hangingPunct="1">
              <a:spcAft>
                <a:spcPts val="0"/>
              </a:spcAft>
              <a:defRPr/>
            </a:pPr>
            <a:r>
              <a:rPr lang="en-US" sz="3300" dirty="0" smtClean="0">
                <a:solidFill>
                  <a:schemeClr val="tx2"/>
                </a:solidFill>
                <a:latin typeface="+mj-lt"/>
                <a:ea typeface="+mj-ea"/>
                <a:cs typeface="+mj-cs"/>
              </a:rPr>
              <a:t>SHRM/NHRMA </a:t>
            </a:r>
          </a:p>
          <a:p>
            <a:pPr algn="ctr" eaLnBrk="1" fontAlgn="auto" hangingPunct="1">
              <a:spcAft>
                <a:spcPts val="0"/>
              </a:spcAft>
              <a:defRPr/>
            </a:pPr>
            <a:r>
              <a:rPr lang="en-US" sz="3300" dirty="0" smtClean="0">
                <a:solidFill>
                  <a:schemeClr val="tx2"/>
                </a:solidFill>
                <a:latin typeface="+mj-lt"/>
                <a:ea typeface="+mj-ea"/>
                <a:cs typeface="+mj-cs"/>
              </a:rPr>
              <a:t>Structure</a:t>
            </a:r>
            <a:endParaRPr lang="en-US" sz="3300" dirty="0">
              <a:solidFill>
                <a:schemeClr val="tx2"/>
              </a:solidFill>
              <a:latin typeface="+mj-lt"/>
              <a:ea typeface="+mj-ea"/>
              <a:cs typeface="+mj-cs"/>
            </a:endParaRPr>
          </a:p>
        </p:txBody>
      </p:sp>
      <p:pic>
        <p:nvPicPr>
          <p:cNvPr id="21508" name="Picture 2" descr="NHRMA">
            <a:hlinkClick r:id="rId2" tooltip="NHRMA"/>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088" y="2902420"/>
            <a:ext cx="1676400"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3" descr="C:\Users\Mary Ludden\AppData\Local\Microsoft\Windows\Temporary Internet Files\Content.IE5\Z2DJD8RX\MC90015688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48800" y="3041491"/>
            <a:ext cx="1905000" cy="167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4" descr="C:\Users\Mary Ludden\AppData\Local\Microsoft\Windows\Temporary Internet Files\Content.IE5\41NRKU5L\MC90043694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01200" y="1050765"/>
            <a:ext cx="1852613"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9" descr="C:\Users\Mary Ludden\AppData\Local\Microsoft\Windows\Temporary Internet Files\Content.IE5\Z2DJD8RX\MC900156909[2].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69120" y="4672885"/>
            <a:ext cx="1905000" cy="181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0" name="Rectangle 7"/>
          <p:cNvSpPr>
            <a:spLocks noChangeArrowheads="1"/>
          </p:cNvSpPr>
          <p:nvPr/>
        </p:nvSpPr>
        <p:spPr bwMode="auto">
          <a:xfrm>
            <a:off x="5093569" y="2569136"/>
            <a:ext cx="3669431" cy="1190297"/>
          </a:xfrm>
          <a:prstGeom prst="rect">
            <a:avLst/>
          </a:prstGeom>
          <a:solidFill>
            <a:schemeClr val="accent1"/>
          </a:solidFill>
          <a:ln w="12700" cap="sq" algn="ctr">
            <a:solidFill>
              <a:schemeClr val="tx1"/>
            </a:solidFill>
            <a:round/>
            <a:headEnd type="none" w="sm" len="sm"/>
            <a:tailEnd type="none" w="sm" len="sm"/>
          </a:ln>
        </p:spPr>
        <p:txBody>
          <a:bodyPr wrap="none"/>
          <a:lstStyle/>
          <a:p>
            <a:pPr algn="ctr"/>
            <a:r>
              <a:rPr lang="en-US" sz="2400" b="1" dirty="0" smtClean="0">
                <a:solidFill>
                  <a:schemeClr val="accent1">
                    <a:lumMod val="75000"/>
                  </a:schemeClr>
                </a:solidFill>
                <a:latin typeface="BlackChancery" pitchFamily="2" charset="0"/>
              </a:rPr>
              <a:t>SHRM   AK</a:t>
            </a:r>
            <a:endParaRPr lang="en-US" sz="2400" b="1" dirty="0">
              <a:solidFill>
                <a:schemeClr val="accent1">
                  <a:lumMod val="75000"/>
                </a:schemeClr>
              </a:solidFill>
              <a:latin typeface="BlackChancery" pitchFamily="2" charset="0"/>
            </a:endParaRPr>
          </a:p>
          <a:p>
            <a:pPr algn="ctr"/>
            <a:r>
              <a:rPr lang="en-US" sz="2000" dirty="0">
                <a:latin typeface="BlackChancery" pitchFamily="2" charset="0"/>
              </a:rPr>
              <a:t>4 Chapters</a:t>
            </a:r>
            <a:r>
              <a:rPr lang="en-US" sz="2000" dirty="0" smtClean="0">
                <a:latin typeface="BlackChancery" pitchFamily="2" charset="0"/>
              </a:rPr>
              <a:t>,</a:t>
            </a:r>
          </a:p>
          <a:p>
            <a:pPr algn="ctr"/>
            <a:r>
              <a:rPr lang="en-US" sz="2000" dirty="0" smtClean="0">
                <a:latin typeface="BlackChancery" pitchFamily="2" charset="0"/>
              </a:rPr>
              <a:t> </a:t>
            </a:r>
            <a:r>
              <a:rPr lang="en-US" sz="2000" dirty="0">
                <a:latin typeface="BlackChancery" pitchFamily="2" charset="0"/>
              </a:rPr>
              <a:t>1</a:t>
            </a:r>
            <a:r>
              <a:rPr lang="en-US" sz="2000" dirty="0" smtClean="0">
                <a:latin typeface="BlackChancery" pitchFamily="2" charset="0"/>
              </a:rPr>
              <a:t> </a:t>
            </a:r>
            <a:r>
              <a:rPr lang="en-US" sz="2000" dirty="0">
                <a:latin typeface="BlackChancery" pitchFamily="2" charset="0"/>
              </a:rPr>
              <a:t>Student </a:t>
            </a:r>
            <a:r>
              <a:rPr lang="en-US" sz="2000" dirty="0" smtClean="0">
                <a:latin typeface="BlackChancery" pitchFamily="2" charset="0"/>
              </a:rPr>
              <a:t>Chapter</a:t>
            </a:r>
            <a:endParaRPr lang="en-US" sz="2000" dirty="0">
              <a:latin typeface="BlackChancery" pitchFamily="2" charset="0"/>
            </a:endParaRPr>
          </a:p>
        </p:txBody>
      </p:sp>
      <p:sp>
        <p:nvSpPr>
          <p:cNvPr id="21521" name="Rectangle 26"/>
          <p:cNvSpPr>
            <a:spLocks noChangeArrowheads="1"/>
          </p:cNvSpPr>
          <p:nvPr/>
        </p:nvSpPr>
        <p:spPr bwMode="auto">
          <a:xfrm>
            <a:off x="5093568" y="3812728"/>
            <a:ext cx="3669431" cy="1181166"/>
          </a:xfrm>
          <a:prstGeom prst="rect">
            <a:avLst/>
          </a:prstGeom>
          <a:solidFill>
            <a:schemeClr val="accent1"/>
          </a:solidFill>
          <a:ln w="12700" cap="sq" algn="ctr">
            <a:solidFill>
              <a:schemeClr val="tx1"/>
            </a:solidFill>
            <a:round/>
            <a:headEnd type="none" w="sm" len="sm"/>
            <a:tailEnd type="none" w="sm" len="sm"/>
          </a:ln>
        </p:spPr>
        <p:txBody>
          <a:bodyPr wrap="none"/>
          <a:lstStyle/>
          <a:p>
            <a:pPr algn="ctr"/>
            <a:r>
              <a:rPr lang="en-US" sz="2400" b="1" dirty="0" smtClean="0">
                <a:solidFill>
                  <a:schemeClr val="accent1">
                    <a:lumMod val="75000"/>
                  </a:schemeClr>
                </a:solidFill>
                <a:latin typeface="BlackChancery" pitchFamily="2" charset="0"/>
              </a:rPr>
              <a:t>SHRM   OR</a:t>
            </a:r>
          </a:p>
          <a:p>
            <a:pPr algn="ctr"/>
            <a:r>
              <a:rPr lang="en-US" sz="2000" dirty="0" smtClean="0">
                <a:latin typeface="BlackChancery" pitchFamily="2" charset="0"/>
              </a:rPr>
              <a:t>10 </a:t>
            </a:r>
            <a:r>
              <a:rPr lang="en-US" sz="2000" dirty="0">
                <a:latin typeface="BlackChancery" pitchFamily="2" charset="0"/>
              </a:rPr>
              <a:t>Chapters</a:t>
            </a:r>
            <a:r>
              <a:rPr lang="en-US" sz="2000" dirty="0" smtClean="0">
                <a:latin typeface="BlackChancery" pitchFamily="2" charset="0"/>
              </a:rPr>
              <a:t>,</a:t>
            </a:r>
          </a:p>
          <a:p>
            <a:pPr algn="ctr"/>
            <a:r>
              <a:rPr lang="en-US" sz="2000" dirty="0" smtClean="0">
                <a:latin typeface="BlackChancery" pitchFamily="2" charset="0"/>
              </a:rPr>
              <a:t> </a:t>
            </a:r>
            <a:r>
              <a:rPr lang="en-US" sz="2000" dirty="0">
                <a:latin typeface="BlackChancery" pitchFamily="2" charset="0"/>
              </a:rPr>
              <a:t>3 Student Chapters</a:t>
            </a:r>
          </a:p>
        </p:txBody>
      </p:sp>
      <p:sp>
        <p:nvSpPr>
          <p:cNvPr id="21522" name="Rectangle 27"/>
          <p:cNvSpPr>
            <a:spLocks noChangeArrowheads="1"/>
          </p:cNvSpPr>
          <p:nvPr/>
        </p:nvSpPr>
        <p:spPr bwMode="auto">
          <a:xfrm>
            <a:off x="5093569" y="5083681"/>
            <a:ext cx="3642994" cy="1150689"/>
          </a:xfrm>
          <a:prstGeom prst="rect">
            <a:avLst/>
          </a:prstGeom>
          <a:solidFill>
            <a:schemeClr val="accent1"/>
          </a:solidFill>
          <a:ln w="12700" cap="sq" algn="ctr">
            <a:solidFill>
              <a:schemeClr val="tx1"/>
            </a:solidFill>
            <a:round/>
            <a:headEnd type="none" w="sm" len="sm"/>
            <a:tailEnd type="none" w="sm" len="sm"/>
          </a:ln>
        </p:spPr>
        <p:txBody>
          <a:bodyPr wrap="none"/>
          <a:lstStyle/>
          <a:p>
            <a:pPr algn="ctr"/>
            <a:r>
              <a:rPr lang="en-US" sz="2400" b="1" dirty="0" smtClean="0">
                <a:solidFill>
                  <a:schemeClr val="accent1">
                    <a:lumMod val="75000"/>
                  </a:schemeClr>
                </a:solidFill>
                <a:latin typeface="BlackChancery" pitchFamily="2" charset="0"/>
              </a:rPr>
              <a:t>SHRM   WA</a:t>
            </a:r>
          </a:p>
          <a:p>
            <a:pPr algn="ctr"/>
            <a:r>
              <a:rPr lang="en-US" sz="2000" dirty="0" smtClean="0">
                <a:latin typeface="BlackChancery" pitchFamily="2" charset="0"/>
              </a:rPr>
              <a:t>17 </a:t>
            </a:r>
            <a:r>
              <a:rPr lang="en-US" sz="2000" dirty="0">
                <a:latin typeface="BlackChancery" pitchFamily="2" charset="0"/>
              </a:rPr>
              <a:t>Chapters, </a:t>
            </a:r>
            <a:endParaRPr lang="en-US" sz="2000" dirty="0" smtClean="0">
              <a:latin typeface="BlackChancery" pitchFamily="2" charset="0"/>
            </a:endParaRPr>
          </a:p>
          <a:p>
            <a:pPr algn="ctr"/>
            <a:r>
              <a:rPr lang="en-US" sz="2000" dirty="0" smtClean="0">
                <a:latin typeface="BlackChancery" pitchFamily="2" charset="0"/>
              </a:rPr>
              <a:t>8 </a:t>
            </a:r>
            <a:r>
              <a:rPr lang="en-US" sz="2000" dirty="0">
                <a:latin typeface="BlackChancery" pitchFamily="2" charset="0"/>
              </a:rPr>
              <a:t>Student Chapters</a:t>
            </a:r>
          </a:p>
        </p:txBody>
      </p:sp>
      <p:cxnSp>
        <p:nvCxnSpPr>
          <p:cNvPr id="3" name="Curved Connector 2"/>
          <p:cNvCxnSpPr/>
          <p:nvPr/>
        </p:nvCxnSpPr>
        <p:spPr bwMode="auto">
          <a:xfrm flipV="1">
            <a:off x="-941388" y="6851358"/>
            <a:ext cx="808038" cy="807086"/>
          </a:xfrm>
          <a:prstGeom prst="curvedConnector3">
            <a:avLst/>
          </a:prstGeom>
          <a:solidFill>
            <a:schemeClr val="accent1"/>
          </a:solidFill>
          <a:ln w="12700" cap="flat" cmpd="sng" algn="ctr">
            <a:solidFill>
              <a:schemeClr val="tx1"/>
            </a:solidFill>
            <a:prstDash val="sysDot"/>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Curved Connector 20"/>
          <p:cNvCxnSpPr/>
          <p:nvPr/>
        </p:nvCxnSpPr>
        <p:spPr bwMode="auto">
          <a:xfrm>
            <a:off x="2249488" y="7924800"/>
            <a:ext cx="594360" cy="170180"/>
          </a:xfrm>
          <a:prstGeom prst="curvedConnector3">
            <a:avLst/>
          </a:prstGeom>
          <a:solidFill>
            <a:schemeClr val="accent1"/>
          </a:solidFill>
          <a:ln w="12700" cap="flat" cmpd="sng" algn="ctr">
            <a:solidFill>
              <a:schemeClr val="tx1"/>
            </a:solidFill>
            <a:prstDash val="sysDot"/>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Curved Connector 23"/>
          <p:cNvCxnSpPr/>
          <p:nvPr/>
        </p:nvCxnSpPr>
        <p:spPr bwMode="auto">
          <a:xfrm>
            <a:off x="1411288" y="7031286"/>
            <a:ext cx="692150" cy="690721"/>
          </a:xfrm>
          <a:prstGeom prst="curvedConnector3">
            <a:avLst/>
          </a:prstGeom>
          <a:solidFill>
            <a:schemeClr val="accent1"/>
          </a:solidFill>
          <a:ln w="12700" cap="flat" cmpd="sng" algn="ctr">
            <a:solidFill>
              <a:schemeClr val="tx1"/>
            </a:solidFill>
            <a:prstDash val="sysDot"/>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1523"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1651000"/>
            <a:ext cx="1847850" cy="168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ysDot"/>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24" name="Picture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66720" y="2426877"/>
            <a:ext cx="1938337" cy="1229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ysDot"/>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8" descr="http://www.naturalarea.org/09conference/images/WashingtonStateFerries-by-Stephen-J-Brown.jpg"/>
          <p:cNvPicPr>
            <a:picLocks noChangeAspect="1" noChangeArrowheads="1"/>
          </p:cNvPicPr>
          <p:nvPr/>
        </p:nvPicPr>
        <p:blipFill>
          <a:blip r:embed="rId9" cstate="print"/>
          <a:srcRect/>
          <a:stretch>
            <a:fillRect/>
          </a:stretch>
        </p:blipFill>
        <p:spPr bwMode="auto">
          <a:xfrm>
            <a:off x="2971799" y="5068974"/>
            <a:ext cx="1998299" cy="1150689"/>
          </a:xfrm>
          <a:prstGeom prst="rect">
            <a:avLst/>
          </a:prstGeom>
          <a:noFill/>
        </p:spPr>
      </p:pic>
      <p:pic>
        <p:nvPicPr>
          <p:cNvPr id="32" name="Picture 2" descr="http://www.history.com/images/states/images/oregon/oregon-state-main.jpg"/>
          <p:cNvPicPr>
            <a:picLocks noChangeAspect="1" noChangeArrowheads="1"/>
          </p:cNvPicPr>
          <p:nvPr/>
        </p:nvPicPr>
        <p:blipFill>
          <a:blip r:embed="rId10" cstate="print"/>
          <a:srcRect/>
          <a:stretch>
            <a:fillRect/>
          </a:stretch>
        </p:blipFill>
        <p:spPr bwMode="auto">
          <a:xfrm>
            <a:off x="2971799" y="3784736"/>
            <a:ext cx="1933258" cy="1209158"/>
          </a:xfrm>
          <a:prstGeom prst="rect">
            <a:avLst/>
          </a:prstGeom>
          <a:noFill/>
        </p:spPr>
      </p:pic>
      <p:sp>
        <p:nvSpPr>
          <p:cNvPr id="2" name="Footer Placeholder 1"/>
          <p:cNvSpPr>
            <a:spLocks noGrp="1"/>
          </p:cNvSpPr>
          <p:nvPr>
            <p:ph type="ftr" sz="quarter" idx="11"/>
          </p:nvPr>
        </p:nvSpPr>
        <p:spPr/>
        <p:txBody>
          <a:bodyPr/>
          <a:lstStyle/>
          <a:p>
            <a:pPr>
              <a:defRPr/>
            </a:pPr>
            <a:r>
              <a:rPr lang="en-US" dirty="0" smtClean="0"/>
              <a:t>2012</a:t>
            </a:r>
            <a:endParaRPr lang="en-US" dirty="0"/>
          </a:p>
        </p:txBody>
      </p:sp>
      <p:sp>
        <p:nvSpPr>
          <p:cNvPr id="4" name="Slide Number Placeholder 3"/>
          <p:cNvSpPr>
            <a:spLocks noGrp="1"/>
          </p:cNvSpPr>
          <p:nvPr>
            <p:ph type="sldNum" sz="quarter" idx="12"/>
          </p:nvPr>
        </p:nvSpPr>
        <p:spPr/>
        <p:txBody>
          <a:bodyPr/>
          <a:lstStyle/>
          <a:p>
            <a:pPr>
              <a:defRPr/>
            </a:pPr>
            <a:fld id="{15A81A3A-5727-4E32-B135-E3E5A83D71F2}" type="slidenum">
              <a:rPr lang="en-US" smtClean="0"/>
              <a:pPr>
                <a:defRPr/>
              </a:pPr>
              <a:t>2</a:t>
            </a:fld>
            <a:endParaRPr lang="en-US" dirty="0"/>
          </a:p>
        </p:txBody>
      </p:sp>
      <p:sp>
        <p:nvSpPr>
          <p:cNvPr id="20" name="Rectangle 7"/>
          <p:cNvSpPr>
            <a:spLocks noChangeArrowheads="1"/>
          </p:cNvSpPr>
          <p:nvPr/>
        </p:nvSpPr>
        <p:spPr bwMode="auto">
          <a:xfrm>
            <a:off x="336291" y="1888118"/>
            <a:ext cx="5260858" cy="432118"/>
          </a:xfrm>
          <a:prstGeom prst="rect">
            <a:avLst/>
          </a:prstGeom>
          <a:solidFill>
            <a:schemeClr val="accent1"/>
          </a:solidFill>
          <a:ln w="12700" cap="sq" algn="ctr">
            <a:solidFill>
              <a:schemeClr val="tx1"/>
            </a:solidFill>
            <a:round/>
            <a:headEnd type="none" w="sm" len="sm"/>
            <a:tailEnd type="none" w="sm" len="sm"/>
          </a:ln>
        </p:spPr>
        <p:txBody>
          <a:bodyPr wrap="none"/>
          <a:lstStyle/>
          <a:p>
            <a:pPr algn="ctr"/>
            <a:r>
              <a:rPr lang="en-US" sz="2400" b="1" dirty="0" smtClean="0">
                <a:solidFill>
                  <a:schemeClr val="accent1">
                    <a:lumMod val="75000"/>
                  </a:schemeClr>
                </a:solidFill>
                <a:latin typeface="BlackChancery" pitchFamily="2" charset="0"/>
              </a:rPr>
              <a:t>SHRM   Pacific West Regional Council</a:t>
            </a:r>
            <a:endParaRPr lang="en-US" sz="2400" b="1" dirty="0">
              <a:solidFill>
                <a:schemeClr val="accent1">
                  <a:lumMod val="75000"/>
                </a:schemeClr>
              </a:solidFill>
              <a:latin typeface="BlackChancery" pitchFamily="2" charset="0"/>
            </a:endParaRPr>
          </a:p>
        </p:txBody>
      </p:sp>
      <p:cxnSp>
        <p:nvCxnSpPr>
          <p:cNvPr id="6" name="Straight Connector 5"/>
          <p:cNvCxnSpPr/>
          <p:nvPr/>
        </p:nvCxnSpPr>
        <p:spPr bwMode="auto">
          <a:xfrm>
            <a:off x="2545489" y="2320236"/>
            <a:ext cx="0" cy="3470964"/>
          </a:xfrm>
          <a:prstGeom prst="line">
            <a:avLst/>
          </a:prstGeom>
          <a:ln w="28575">
            <a:solidFill>
              <a:schemeClr val="tx1"/>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9" name="Straight Connector 8"/>
          <p:cNvCxnSpPr>
            <a:endCxn id="32" idx="1"/>
          </p:cNvCxnSpPr>
          <p:nvPr/>
        </p:nvCxnSpPr>
        <p:spPr bwMode="auto">
          <a:xfrm>
            <a:off x="2545489" y="4389315"/>
            <a:ext cx="426310" cy="0"/>
          </a:xfrm>
          <a:prstGeom prst="line">
            <a:avLst/>
          </a:prstGeom>
          <a:ln w="28575">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bwMode="auto">
          <a:xfrm>
            <a:off x="2546668" y="5791200"/>
            <a:ext cx="426310" cy="0"/>
          </a:xfrm>
          <a:prstGeom prst="line">
            <a:avLst/>
          </a:prstGeom>
          <a:ln w="28575">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bwMode="auto">
          <a:xfrm>
            <a:off x="2546668" y="3088947"/>
            <a:ext cx="426310" cy="0"/>
          </a:xfrm>
          <a:prstGeom prst="line">
            <a:avLst/>
          </a:prstGeom>
          <a:ln w="28575">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bwMode="auto">
          <a:xfrm>
            <a:off x="2249488" y="4055718"/>
            <a:ext cx="717232" cy="1378731"/>
          </a:xfrm>
          <a:prstGeom prst="line">
            <a:avLst/>
          </a:prstGeom>
          <a:solidFill>
            <a:schemeClr val="accent1"/>
          </a:solidFill>
          <a:ln w="127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2249488" y="4055719"/>
            <a:ext cx="723490" cy="152399"/>
          </a:xfrm>
          <a:prstGeom prst="line">
            <a:avLst/>
          </a:prstGeom>
          <a:solidFill>
            <a:schemeClr val="accent1"/>
          </a:solidFill>
          <a:ln w="127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4"/>
          <p:cNvCxnSpPr>
            <a:endCxn id="21524" idx="1"/>
          </p:cNvCxnSpPr>
          <p:nvPr/>
        </p:nvCxnSpPr>
        <p:spPr bwMode="auto">
          <a:xfrm flipV="1">
            <a:off x="2249488" y="3041491"/>
            <a:ext cx="717232" cy="1014228"/>
          </a:xfrm>
          <a:prstGeom prst="line">
            <a:avLst/>
          </a:prstGeom>
          <a:solidFill>
            <a:schemeClr val="accent1"/>
          </a:solidFill>
          <a:ln w="127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Box 4"/>
          <p:cNvSpPr txBox="1"/>
          <p:nvPr/>
        </p:nvSpPr>
        <p:spPr>
          <a:xfrm>
            <a:off x="6172200" y="1733166"/>
            <a:ext cx="2008443" cy="867930"/>
          </a:xfrm>
          <a:prstGeom prst="rect">
            <a:avLst/>
          </a:prstGeom>
          <a:noFill/>
        </p:spPr>
        <p:txBody>
          <a:bodyPr wrap="square" rtlCol="0">
            <a:spAutoFit/>
          </a:bodyPr>
          <a:lstStyle/>
          <a:p>
            <a:pPr eaLnBrk="1" hangingPunct="1">
              <a:lnSpc>
                <a:spcPct val="90000"/>
              </a:lnSpc>
            </a:pPr>
            <a:r>
              <a:rPr lang="en-US" sz="2800" b="1" dirty="0"/>
              <a:t>1939 F</a:t>
            </a:r>
            <a:r>
              <a:rPr lang="en-US" sz="2800" b="1" dirty="0" smtClean="0"/>
              <a:t>ounded</a:t>
            </a:r>
          </a:p>
        </p:txBody>
      </p:sp>
      <p:sp>
        <p:nvSpPr>
          <p:cNvPr id="7" name="Rectangle 6"/>
          <p:cNvSpPr/>
          <p:nvPr/>
        </p:nvSpPr>
        <p:spPr>
          <a:xfrm>
            <a:off x="430784" y="4779913"/>
            <a:ext cx="1877896" cy="1255728"/>
          </a:xfrm>
          <a:prstGeom prst="rect">
            <a:avLst/>
          </a:prstGeom>
        </p:spPr>
        <p:txBody>
          <a:bodyPr wrap="square">
            <a:spAutoFit/>
          </a:bodyPr>
          <a:lstStyle/>
          <a:p>
            <a:pPr eaLnBrk="1" hangingPunct="1">
              <a:lnSpc>
                <a:spcPct val="90000"/>
              </a:lnSpc>
            </a:pPr>
            <a:r>
              <a:rPr lang="en-US" sz="2800" b="1" dirty="0" smtClean="0"/>
              <a:t>1972 </a:t>
            </a:r>
          </a:p>
          <a:p>
            <a:pPr eaLnBrk="1" hangingPunct="1">
              <a:lnSpc>
                <a:spcPct val="90000"/>
              </a:lnSpc>
            </a:pPr>
            <a:r>
              <a:rPr lang="en-US" sz="2800" b="1" dirty="0"/>
              <a:t>A</a:t>
            </a:r>
            <a:r>
              <a:rPr lang="en-US" sz="2800" b="1" dirty="0" smtClean="0"/>
              <a:t>ffiliated SHRM</a:t>
            </a:r>
            <a:endParaRPr lang="en-US" sz="2800" b="1" dirty="0"/>
          </a:p>
        </p:txBody>
      </p:sp>
    </p:spTree>
    <p:extLst>
      <p:ext uri="{BB962C8B-B14F-4D97-AF65-F5344CB8AC3E}">
        <p14:creationId xmlns:p14="http://schemas.microsoft.com/office/powerpoint/2010/main" val="2274368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SHRM Member </a:t>
            </a:r>
            <a:br>
              <a:rPr lang="en-US" dirty="0" smtClean="0"/>
            </a:br>
            <a:r>
              <a:rPr lang="en-US" dirty="0" smtClean="0"/>
              <a:t>Professional Recognition</a:t>
            </a:r>
            <a:endParaRPr lang="en-US" dirty="0"/>
          </a:p>
        </p:txBody>
      </p:sp>
      <p:sp>
        <p:nvSpPr>
          <p:cNvPr id="3" name="Content Placeholder 2"/>
          <p:cNvSpPr>
            <a:spLocks noGrp="1"/>
          </p:cNvSpPr>
          <p:nvPr>
            <p:ph idx="1"/>
          </p:nvPr>
        </p:nvSpPr>
        <p:spPr/>
        <p:txBody>
          <a:bodyPr/>
          <a:lstStyle/>
          <a:p>
            <a:pPr marL="0" lvl="1" indent="0">
              <a:buClr>
                <a:schemeClr val="bg2"/>
              </a:buClr>
              <a:buSzPct val="70000"/>
              <a:buNone/>
            </a:pPr>
            <a:r>
              <a:rPr lang="en-US" sz="2400" dirty="0" smtClean="0">
                <a:solidFill>
                  <a:schemeClr val="accent5">
                    <a:lumMod val="50000"/>
                  </a:schemeClr>
                </a:solidFill>
              </a:rPr>
              <a:t>Distinguished Member Award: </a:t>
            </a:r>
            <a:r>
              <a:rPr lang="en-US" sz="2400" dirty="0" smtClean="0"/>
              <a:t>Recognize Association members who have made significant contributions to the HR profession, the community and/or the Association. (2 yearly)</a:t>
            </a:r>
          </a:p>
          <a:p>
            <a:pPr marL="457200" lvl="1" indent="-457200">
              <a:buClr>
                <a:schemeClr val="bg2"/>
              </a:buClr>
              <a:buSzPct val="70000"/>
              <a:buFont typeface="Wingdings" pitchFamily="2" charset="2"/>
              <a:buChar char="q"/>
            </a:pPr>
            <a:r>
              <a:rPr lang="en-US" sz="2400" dirty="0">
                <a:ea typeface="+mn-ea"/>
                <a:cs typeface="+mn-cs"/>
              </a:rPr>
              <a:t>A $100 donation to the SHRM Foundation in their name</a:t>
            </a:r>
          </a:p>
          <a:p>
            <a:pPr marL="457200" lvl="1" indent="-457200">
              <a:buClr>
                <a:schemeClr val="bg2"/>
              </a:buClr>
              <a:buSzPct val="70000"/>
              <a:buFont typeface="Wingdings" pitchFamily="2" charset="2"/>
              <a:buChar char="q"/>
            </a:pPr>
            <a:r>
              <a:rPr lang="en-US" sz="2400" dirty="0">
                <a:ea typeface="+mn-ea"/>
                <a:cs typeface="+mn-cs"/>
              </a:rPr>
              <a:t>Free NHRMA conference registration</a:t>
            </a:r>
          </a:p>
          <a:p>
            <a:pPr marL="457200" lvl="1" indent="-457200">
              <a:buClr>
                <a:schemeClr val="bg2"/>
              </a:buClr>
              <a:buSzPct val="70000"/>
              <a:buFont typeface="Wingdings" pitchFamily="2" charset="2"/>
              <a:buChar char="q"/>
            </a:pPr>
            <a:r>
              <a:rPr lang="en-US" sz="2400" dirty="0">
                <a:ea typeface="+mn-ea"/>
                <a:cs typeface="+mn-cs"/>
              </a:rPr>
              <a:t>Commemorative </a:t>
            </a:r>
            <a:r>
              <a:rPr lang="en-US" sz="2400" dirty="0" smtClean="0"/>
              <a:t>engraved plaque</a:t>
            </a:r>
          </a:p>
          <a:p>
            <a:pPr>
              <a:buFont typeface="Wingdings" pitchFamily="2" charset="2"/>
              <a:buChar char="q"/>
            </a:pPr>
            <a:r>
              <a:rPr lang="en-US" sz="2400" dirty="0" smtClean="0"/>
              <a:t>  Recognition at NHRMA conference, conference brochure,    and article NHRMA association newsletter</a:t>
            </a:r>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20</a:t>
            </a:fld>
            <a:endParaRPr lang="en-US" dirty="0"/>
          </a:p>
        </p:txBody>
      </p:sp>
    </p:spTree>
    <p:extLst>
      <p:ext uri="{BB962C8B-B14F-4D97-AF65-F5344CB8AC3E}">
        <p14:creationId xmlns:p14="http://schemas.microsoft.com/office/powerpoint/2010/main" val="27487450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SHRM Student Chapter Professional Recognition</a:t>
            </a:r>
            <a:endParaRPr lang="en-US" dirty="0"/>
          </a:p>
        </p:txBody>
      </p:sp>
      <p:sp>
        <p:nvSpPr>
          <p:cNvPr id="3" name="Content Placeholder 2"/>
          <p:cNvSpPr>
            <a:spLocks noGrp="1"/>
          </p:cNvSpPr>
          <p:nvPr>
            <p:ph idx="1"/>
          </p:nvPr>
        </p:nvSpPr>
        <p:spPr/>
        <p:txBody>
          <a:bodyPr/>
          <a:lstStyle/>
          <a:p>
            <a:pPr marL="0" lvl="1" indent="0">
              <a:buClr>
                <a:schemeClr val="bg2"/>
              </a:buClr>
              <a:buSzPct val="70000"/>
              <a:buNone/>
            </a:pPr>
            <a:r>
              <a:rPr lang="en-US" sz="2400" dirty="0" smtClean="0">
                <a:solidFill>
                  <a:schemeClr val="accent5">
                    <a:lumMod val="50000"/>
                  </a:schemeClr>
                </a:solidFill>
              </a:rPr>
              <a:t>Marilyn Hoppen Grant:</a:t>
            </a:r>
            <a:r>
              <a:rPr lang="en-US" sz="2400" dirty="0" smtClean="0"/>
              <a:t> Provide funds to SHRM student chapters within the NHRMA area for the purpose of promoting chapter initiatives. These funds are not to be used for normal chapter operations, travel to conferences, food and beverage, promotions, etc. </a:t>
            </a:r>
          </a:p>
          <a:p>
            <a:pPr marL="457200" lvl="1" indent="-457200">
              <a:buClr>
                <a:schemeClr val="bg2"/>
              </a:buClr>
              <a:buSzPct val="70000"/>
            </a:pPr>
            <a:r>
              <a:rPr lang="en-US" sz="2400" dirty="0" smtClean="0"/>
              <a:t>$500 grant for academic year; $250 in May, $250 in November. </a:t>
            </a:r>
            <a:endParaRPr lang="en-US" sz="2400"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21</a:t>
            </a:fld>
            <a:endParaRPr lang="en-US" dirty="0"/>
          </a:p>
        </p:txBody>
      </p:sp>
    </p:spTree>
    <p:extLst>
      <p:ext uri="{BB962C8B-B14F-4D97-AF65-F5344CB8AC3E}">
        <p14:creationId xmlns:p14="http://schemas.microsoft.com/office/powerpoint/2010/main" val="10327257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dirty="0" smtClean="0"/>
              <a:t>Student Undergraduate Professional Recognition</a:t>
            </a:r>
            <a:endParaRPr lang="en-US" dirty="0"/>
          </a:p>
        </p:txBody>
      </p:sp>
      <p:sp>
        <p:nvSpPr>
          <p:cNvPr id="3" name="Content Placeholder 2"/>
          <p:cNvSpPr>
            <a:spLocks noGrp="1"/>
          </p:cNvSpPr>
          <p:nvPr>
            <p:ph idx="1"/>
          </p:nvPr>
        </p:nvSpPr>
        <p:spPr>
          <a:xfrm>
            <a:off x="228600" y="1752600"/>
            <a:ext cx="8534400" cy="3429000"/>
          </a:xfrm>
        </p:spPr>
        <p:txBody>
          <a:bodyPr/>
          <a:lstStyle/>
          <a:p>
            <a:pPr marL="0" indent="0">
              <a:buNone/>
            </a:pPr>
            <a:r>
              <a:rPr lang="en-US" sz="2400" dirty="0">
                <a:solidFill>
                  <a:schemeClr val="accent5">
                    <a:lumMod val="50000"/>
                  </a:schemeClr>
                </a:solidFill>
              </a:rPr>
              <a:t>Robert W. Denomy Award</a:t>
            </a:r>
            <a:r>
              <a:rPr lang="en-US" sz="2400" dirty="0" smtClean="0">
                <a:solidFill>
                  <a:schemeClr val="accent5">
                    <a:lumMod val="50000"/>
                  </a:schemeClr>
                </a:solidFill>
              </a:rPr>
              <a:t>:</a:t>
            </a:r>
            <a:r>
              <a:rPr lang="en-US" sz="3300" dirty="0" smtClean="0"/>
              <a:t> </a:t>
            </a:r>
            <a:r>
              <a:rPr lang="en-US" sz="2400" dirty="0"/>
              <a:t>R</a:t>
            </a:r>
            <a:r>
              <a:rPr lang="en-US" sz="2400" dirty="0" smtClean="0"/>
              <a:t>ecognizes one undergraduate student who has performed outstanding service to the HR profession and to the Association.</a:t>
            </a:r>
          </a:p>
          <a:p>
            <a:r>
              <a:rPr lang="en-US" sz="2400" dirty="0" smtClean="0"/>
              <a:t>$1,000</a:t>
            </a:r>
          </a:p>
          <a:p>
            <a:r>
              <a:rPr lang="en-US" sz="2400" dirty="0" smtClean="0"/>
              <a:t>Free NHRMA conference registration, travel, &amp; lodging </a:t>
            </a:r>
          </a:p>
          <a:p>
            <a:r>
              <a:rPr lang="en-US" sz="2400" dirty="0" smtClean="0"/>
              <a:t>A commemorative engraved plaque</a:t>
            </a:r>
          </a:p>
          <a:p>
            <a:r>
              <a:rPr lang="en-US" sz="2400" dirty="0"/>
              <a:t>R</a:t>
            </a:r>
            <a:r>
              <a:rPr lang="en-US" sz="2400" dirty="0" smtClean="0"/>
              <a:t>ecognition at NHRMA conference, conference brochure, and article NHRMA association newsletter</a:t>
            </a:r>
          </a:p>
          <a:p>
            <a:r>
              <a:rPr lang="en-US" sz="2400" dirty="0" smtClean="0"/>
              <a:t>Recognition of the Sponsoring Faculty Advisor at</a:t>
            </a:r>
          </a:p>
          <a:p>
            <a:pPr marL="0" indent="0">
              <a:buNone/>
            </a:pPr>
            <a:r>
              <a:rPr lang="en-US" sz="2400" dirty="0"/>
              <a:t> </a:t>
            </a:r>
            <a:r>
              <a:rPr lang="en-US" sz="2400" dirty="0" smtClean="0"/>
              <a:t>   NHRMA Conference</a:t>
            </a:r>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22</a:t>
            </a:fld>
            <a:endParaRPr lang="en-US" dirty="0"/>
          </a:p>
        </p:txBody>
      </p:sp>
    </p:spTree>
    <p:extLst>
      <p:ext uri="{BB962C8B-B14F-4D97-AF65-F5344CB8AC3E}">
        <p14:creationId xmlns:p14="http://schemas.microsoft.com/office/powerpoint/2010/main" val="7702335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Student Graduate Professional Recognition</a:t>
            </a:r>
            <a:endParaRPr lang="en-US" dirty="0"/>
          </a:p>
        </p:txBody>
      </p:sp>
      <p:sp>
        <p:nvSpPr>
          <p:cNvPr id="3" name="Content Placeholder 2"/>
          <p:cNvSpPr>
            <a:spLocks noGrp="1"/>
          </p:cNvSpPr>
          <p:nvPr>
            <p:ph idx="1"/>
          </p:nvPr>
        </p:nvSpPr>
        <p:spPr>
          <a:xfrm>
            <a:off x="304800" y="1828800"/>
            <a:ext cx="8534400" cy="3352800"/>
          </a:xfrm>
        </p:spPr>
        <p:txBody>
          <a:bodyPr/>
          <a:lstStyle/>
          <a:p>
            <a:r>
              <a:rPr lang="en-US" sz="2400" dirty="0">
                <a:solidFill>
                  <a:schemeClr val="accent5">
                    <a:lumMod val="50000"/>
                  </a:schemeClr>
                </a:solidFill>
              </a:rPr>
              <a:t>Sharon Koss Graduate Student </a:t>
            </a:r>
            <a:r>
              <a:rPr lang="en-US" sz="2400" dirty="0" smtClean="0">
                <a:solidFill>
                  <a:schemeClr val="accent5">
                    <a:lumMod val="50000"/>
                  </a:schemeClr>
                </a:solidFill>
              </a:rPr>
              <a:t>Award</a:t>
            </a:r>
            <a:r>
              <a:rPr lang="en-US" sz="2000" dirty="0" smtClean="0">
                <a:solidFill>
                  <a:schemeClr val="accent5">
                    <a:lumMod val="50000"/>
                  </a:schemeClr>
                </a:solidFill>
              </a:rPr>
              <a:t>: </a:t>
            </a:r>
            <a:r>
              <a:rPr lang="en-US" sz="2400" dirty="0"/>
              <a:t>R</a:t>
            </a:r>
            <a:r>
              <a:rPr lang="en-US" sz="2400" dirty="0" smtClean="0"/>
              <a:t>ecognizes one graduate student who has performed outstanding service to the HR profession and to the Association.</a:t>
            </a:r>
          </a:p>
          <a:p>
            <a:r>
              <a:rPr lang="en-US" sz="2400" dirty="0" smtClean="0"/>
              <a:t>$1,000</a:t>
            </a:r>
          </a:p>
          <a:p>
            <a:r>
              <a:rPr lang="en-US" sz="2400" dirty="0" smtClean="0"/>
              <a:t>Free NHRMA conference registration, travel &amp; lodging</a:t>
            </a:r>
          </a:p>
          <a:p>
            <a:r>
              <a:rPr lang="en-US" sz="2400" dirty="0" smtClean="0"/>
              <a:t>A commemorative engraved plaque</a:t>
            </a:r>
          </a:p>
          <a:p>
            <a:r>
              <a:rPr lang="en-US" sz="2400" dirty="0" smtClean="0"/>
              <a:t>Recognition at NHRMA conference, conference brochure, and article NHRMA association newsletter</a:t>
            </a:r>
          </a:p>
          <a:p>
            <a:r>
              <a:rPr lang="en-US" sz="2400" dirty="0" smtClean="0"/>
              <a:t>Recognition of the Sponsoring Faculty Advisor at</a:t>
            </a:r>
          </a:p>
          <a:p>
            <a:pPr marL="0" indent="0">
              <a:buNone/>
            </a:pPr>
            <a:r>
              <a:rPr lang="en-US" sz="2400" dirty="0" smtClean="0"/>
              <a:t>    NHRMA Conference</a:t>
            </a:r>
          </a:p>
          <a:p>
            <a:pPr marL="0" indent="0">
              <a:buNone/>
            </a:pPr>
            <a:r>
              <a:rPr lang="en-US" sz="2800" dirty="0" smtClean="0"/>
              <a:t> </a:t>
            </a:r>
            <a:endParaRPr lang="en-US" sz="2800"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23</a:t>
            </a:fld>
            <a:endParaRPr lang="en-US" dirty="0"/>
          </a:p>
        </p:txBody>
      </p:sp>
    </p:spTree>
    <p:extLst>
      <p:ext uri="{BB962C8B-B14F-4D97-AF65-F5344CB8AC3E}">
        <p14:creationId xmlns:p14="http://schemas.microsoft.com/office/powerpoint/2010/main" val="8815846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rganization Chart 4"/>
          <p:cNvGrpSpPr>
            <a:grpSpLocks/>
          </p:cNvGrpSpPr>
          <p:nvPr/>
        </p:nvGrpSpPr>
        <p:grpSpPr bwMode="auto">
          <a:xfrm>
            <a:off x="1143000" y="1828800"/>
            <a:ext cx="7648575" cy="3246774"/>
            <a:chOff x="288" y="192"/>
            <a:chExt cx="1460" cy="1436"/>
          </a:xfrm>
        </p:grpSpPr>
        <p:cxnSp>
          <p:nvCxnSpPr>
            <p:cNvPr id="1028" name="_s1028"/>
            <p:cNvCxnSpPr>
              <a:cxnSpLocks noChangeShapeType="1"/>
              <a:stCxn id="6" idx="1"/>
              <a:endCxn id="3" idx="2"/>
            </p:cNvCxnSpPr>
            <p:nvPr/>
          </p:nvCxnSpPr>
          <p:spPr bwMode="auto">
            <a:xfrm rot="10800000">
              <a:off x="720" y="480"/>
              <a:ext cx="164" cy="1004"/>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29" name="_s1029"/>
            <p:cNvCxnSpPr>
              <a:cxnSpLocks noChangeShapeType="1"/>
              <a:stCxn id="5" idx="1"/>
              <a:endCxn id="3" idx="2"/>
            </p:cNvCxnSpPr>
            <p:nvPr/>
          </p:nvCxnSpPr>
          <p:spPr bwMode="auto">
            <a:xfrm rot="10800000">
              <a:off x="720" y="480"/>
              <a:ext cx="155" cy="639"/>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30" name="_s1030"/>
            <p:cNvCxnSpPr>
              <a:cxnSpLocks noChangeShapeType="1"/>
              <a:stCxn id="4" idx="1"/>
              <a:endCxn id="3" idx="2"/>
            </p:cNvCxnSpPr>
            <p:nvPr/>
          </p:nvCxnSpPr>
          <p:spPr bwMode="auto">
            <a:xfrm rot="10800000">
              <a:off x="720" y="480"/>
              <a:ext cx="158" cy="288"/>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3" name="_s1031"/>
            <p:cNvSpPr>
              <a:spLocks noChangeArrowheads="1"/>
            </p:cNvSpPr>
            <p:nvPr/>
          </p:nvSpPr>
          <p:spPr bwMode="auto">
            <a:xfrm>
              <a:off x="288" y="192"/>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SHRM Pacific West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Regional Council</a:t>
              </a:r>
            </a:p>
          </p:txBody>
        </p:sp>
        <p:sp>
          <p:nvSpPr>
            <p:cNvPr id="4" name="_s1032"/>
            <p:cNvSpPr>
              <a:spLocks noChangeArrowheads="1"/>
            </p:cNvSpPr>
            <p:nvPr/>
          </p:nvSpPr>
          <p:spPr bwMode="auto">
            <a:xfrm>
              <a:off x="878" y="624"/>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SHRM</a:t>
              </a:r>
              <a:r>
                <a:rPr kumimoji="0" lang="en-US" sz="1700" b="0" i="0" u="none" strike="noStrike" cap="none" normalizeH="0" dirty="0" smtClean="0">
                  <a:ln>
                    <a:noFill/>
                  </a:ln>
                  <a:solidFill>
                    <a:schemeClr val="tx1"/>
                  </a:solidFill>
                  <a:effectLst/>
                  <a:latin typeface="Arial" charset="0"/>
                </a:rPr>
                <a:t> </a:t>
              </a:r>
              <a:r>
                <a:rPr kumimoji="0" lang="en-US" sz="1700" b="0" i="0" u="none" strike="noStrike" cap="none" normalizeH="0" baseline="0" dirty="0" smtClean="0">
                  <a:ln>
                    <a:noFill/>
                  </a:ln>
                  <a:solidFill>
                    <a:schemeClr val="tx1"/>
                  </a:solidFill>
                  <a:effectLst/>
                  <a:latin typeface="Arial" charset="0"/>
                </a:rPr>
                <a:t>Alaska State Council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4 chapters, 2 student chapters</a:t>
              </a:r>
            </a:p>
          </p:txBody>
        </p:sp>
        <p:sp>
          <p:nvSpPr>
            <p:cNvPr id="5" name="_s1033"/>
            <p:cNvSpPr>
              <a:spLocks noChangeArrowheads="1"/>
            </p:cNvSpPr>
            <p:nvPr/>
          </p:nvSpPr>
          <p:spPr bwMode="auto">
            <a:xfrm>
              <a:off x="875" y="975"/>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SHRM Oregon State Council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10 chapters, 3 student chapters</a:t>
              </a:r>
            </a:p>
          </p:txBody>
        </p:sp>
        <p:sp>
          <p:nvSpPr>
            <p:cNvPr id="6" name="_s1034"/>
            <p:cNvSpPr>
              <a:spLocks noChangeArrowheads="1"/>
            </p:cNvSpPr>
            <p:nvPr/>
          </p:nvSpPr>
          <p:spPr bwMode="auto">
            <a:xfrm>
              <a:off x="884" y="1340"/>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SHRM</a:t>
              </a:r>
              <a:r>
                <a:rPr kumimoji="0" lang="en-US" sz="1700" b="0" i="0" u="none" strike="noStrike" cap="none" normalizeH="0" dirty="0" smtClean="0">
                  <a:ln>
                    <a:noFill/>
                  </a:ln>
                  <a:solidFill>
                    <a:schemeClr val="tx1"/>
                  </a:solidFill>
                  <a:effectLst/>
                  <a:latin typeface="Arial" charset="0"/>
                </a:rPr>
                <a:t> </a:t>
              </a:r>
              <a:r>
                <a:rPr kumimoji="0" lang="en-US" sz="1700" b="0" i="0" u="none" strike="noStrike" cap="none" normalizeH="0" baseline="0" dirty="0" smtClean="0">
                  <a:ln>
                    <a:noFill/>
                  </a:ln>
                  <a:solidFill>
                    <a:schemeClr val="tx1"/>
                  </a:solidFill>
                  <a:effectLst/>
                  <a:latin typeface="Arial" charset="0"/>
                </a:rPr>
                <a:t>Washington State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17 chapters, 7 student chapters</a:t>
              </a:r>
            </a:p>
          </p:txBody>
        </p:sp>
      </p:grpSp>
      <p:sp>
        <p:nvSpPr>
          <p:cNvPr id="1037" name="Rectangle 16"/>
          <p:cNvSpPr>
            <a:spLocks noChangeArrowheads="1"/>
          </p:cNvSpPr>
          <p:nvPr/>
        </p:nvSpPr>
        <p:spPr bwMode="auto">
          <a:xfrm>
            <a:off x="914400" y="3124200"/>
            <a:ext cx="2057400" cy="1447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dirty="0"/>
              <a:t>NHRMA</a:t>
            </a:r>
          </a:p>
          <a:p>
            <a:pPr algn="ctr"/>
            <a:r>
              <a:rPr lang="en-US" dirty="0"/>
              <a:t>( Professional</a:t>
            </a:r>
          </a:p>
          <a:p>
            <a:pPr algn="ctr"/>
            <a:r>
              <a:rPr lang="en-US" dirty="0"/>
              <a:t>Development)</a:t>
            </a:r>
          </a:p>
        </p:txBody>
      </p:sp>
      <p:sp>
        <p:nvSpPr>
          <p:cNvPr id="1038" name="Line 30"/>
          <p:cNvSpPr>
            <a:spLocks noChangeShapeType="1"/>
          </p:cNvSpPr>
          <p:nvPr/>
        </p:nvSpPr>
        <p:spPr bwMode="auto">
          <a:xfrm flipV="1">
            <a:off x="2971800" y="3124200"/>
            <a:ext cx="1219200" cy="609600"/>
          </a:xfrm>
          <a:prstGeom prst="line">
            <a:avLst/>
          </a:prstGeom>
          <a:noFill/>
          <a:ln w="12700">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39" name="Line 31"/>
          <p:cNvSpPr>
            <a:spLocks noChangeShapeType="1"/>
          </p:cNvSpPr>
          <p:nvPr/>
        </p:nvSpPr>
        <p:spPr bwMode="auto">
          <a:xfrm>
            <a:off x="2971799" y="3733800"/>
            <a:ext cx="1219201" cy="190933"/>
          </a:xfrm>
          <a:prstGeom prst="line">
            <a:avLst/>
          </a:prstGeom>
          <a:noFill/>
          <a:ln w="12700">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40" name="Line 32"/>
          <p:cNvSpPr>
            <a:spLocks noChangeShapeType="1"/>
          </p:cNvSpPr>
          <p:nvPr/>
        </p:nvSpPr>
        <p:spPr bwMode="auto">
          <a:xfrm>
            <a:off x="2971800" y="3741420"/>
            <a:ext cx="1293495" cy="939993"/>
          </a:xfrm>
          <a:prstGeom prst="line">
            <a:avLst/>
          </a:prstGeom>
          <a:noFill/>
          <a:ln w="12700">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 name="Rectangle 2"/>
          <p:cNvSpPr>
            <a:spLocks noChangeArrowheads="1"/>
          </p:cNvSpPr>
          <p:nvPr/>
        </p:nvSpPr>
        <p:spPr bwMode="auto">
          <a:xfrm>
            <a:off x="1943100" y="609600"/>
            <a:ext cx="579120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r>
              <a:rPr lang="en-US" sz="3300" b="1" dirty="0" smtClean="0">
                <a:solidFill>
                  <a:srgbClr val="618DD1"/>
                </a:solidFill>
                <a:latin typeface="Arial Black" pitchFamily="34" charset="0"/>
              </a:rPr>
              <a:t>SHRM/NHRMA Volunteer Relationship</a:t>
            </a:r>
            <a:endParaRPr lang="en-US" sz="3300" b="1" dirty="0">
              <a:solidFill>
                <a:srgbClr val="618DD1"/>
              </a:solidFill>
              <a:latin typeface="Arial Black" pitchFamily="34" charset="0"/>
            </a:endParaRPr>
          </a:p>
        </p:txBody>
      </p:sp>
      <p:sp>
        <p:nvSpPr>
          <p:cNvPr id="11" name="Footer Placeholder 10"/>
          <p:cNvSpPr>
            <a:spLocks noGrp="1"/>
          </p:cNvSpPr>
          <p:nvPr>
            <p:ph type="ftr" sz="quarter" idx="11"/>
          </p:nvPr>
        </p:nvSpPr>
        <p:spPr/>
        <p:txBody>
          <a:bodyPr/>
          <a:lstStyle/>
          <a:p>
            <a:pPr>
              <a:defRPr/>
            </a:pPr>
            <a:r>
              <a:rPr lang="en-US" dirty="0" smtClean="0"/>
              <a:t>2012</a:t>
            </a:r>
            <a:endParaRPr lang="en-US" dirty="0"/>
          </a:p>
        </p:txBody>
      </p:sp>
      <p:sp>
        <p:nvSpPr>
          <p:cNvPr id="12" name="Slide Number Placeholder 11"/>
          <p:cNvSpPr>
            <a:spLocks noGrp="1"/>
          </p:cNvSpPr>
          <p:nvPr>
            <p:ph type="sldNum" sz="quarter" idx="12"/>
          </p:nvPr>
        </p:nvSpPr>
        <p:spPr/>
        <p:txBody>
          <a:bodyPr/>
          <a:lstStyle/>
          <a:p>
            <a:pPr>
              <a:defRPr/>
            </a:pPr>
            <a:fld id="{15A81A3A-5727-4E32-B135-E3E5A83D71F2}" type="slidenum">
              <a:rPr lang="en-US" smtClean="0"/>
              <a:pPr>
                <a:defRPr/>
              </a:pPr>
              <a:t>24</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717899878"/>
              </p:ext>
            </p:extLst>
          </p:nvPr>
        </p:nvGraphicFramePr>
        <p:xfrm>
          <a:off x="1143000" y="914400"/>
          <a:ext cx="71628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Box 7"/>
          <p:cNvSpPr txBox="1">
            <a:spLocks noChangeArrowheads="1"/>
          </p:cNvSpPr>
          <p:nvPr/>
        </p:nvSpPr>
        <p:spPr bwMode="auto">
          <a:xfrm>
            <a:off x="3810000" y="5838116"/>
            <a:ext cx="3429000" cy="276999"/>
          </a:xfrm>
          <a:prstGeom prst="rect">
            <a:avLst/>
          </a:prstGeom>
          <a:solidFill>
            <a:schemeClr val="tx2">
              <a:lumMod val="40000"/>
              <a:lumOff val="60000"/>
            </a:schemeClr>
          </a:solidFill>
          <a:ln w="22225">
            <a:solidFill>
              <a:srgbClr val="006666"/>
            </a:solidFill>
            <a:miter lim="800000"/>
            <a:headEnd/>
            <a:tailEnd/>
          </a:ln>
        </p:spPr>
        <p:txBody>
          <a:bodyPr wrap="square">
            <a:spAutoFit/>
          </a:bodyPr>
          <a:lstStyle>
            <a:lvl1pPr>
              <a:tabLst>
                <a:tab pos="2865438" algn="ctr"/>
              </a:tabLst>
              <a:defRPr>
                <a:solidFill>
                  <a:schemeClr val="tx1"/>
                </a:solidFill>
                <a:latin typeface="Arial" charset="0"/>
              </a:defRPr>
            </a:lvl1pPr>
            <a:lvl2pPr marL="742950" indent="-285750">
              <a:tabLst>
                <a:tab pos="2865438" algn="ctr"/>
              </a:tabLst>
              <a:defRPr>
                <a:solidFill>
                  <a:schemeClr val="tx1"/>
                </a:solidFill>
                <a:latin typeface="Arial" charset="0"/>
              </a:defRPr>
            </a:lvl2pPr>
            <a:lvl3pPr marL="1143000" indent="-228600">
              <a:tabLst>
                <a:tab pos="2865438" algn="ctr"/>
              </a:tabLst>
              <a:defRPr>
                <a:solidFill>
                  <a:schemeClr val="tx1"/>
                </a:solidFill>
                <a:latin typeface="Arial" charset="0"/>
              </a:defRPr>
            </a:lvl3pPr>
            <a:lvl4pPr marL="1600200" indent="-228600">
              <a:tabLst>
                <a:tab pos="2865438" algn="ctr"/>
              </a:tabLst>
              <a:defRPr>
                <a:solidFill>
                  <a:schemeClr val="tx1"/>
                </a:solidFill>
                <a:latin typeface="Arial" charset="0"/>
              </a:defRPr>
            </a:lvl4pPr>
            <a:lvl5pPr marL="2057400" indent="-228600">
              <a:tabLst>
                <a:tab pos="2865438" algn="ctr"/>
              </a:tabLst>
              <a:defRPr>
                <a:solidFill>
                  <a:schemeClr val="tx1"/>
                </a:solidFill>
                <a:latin typeface="Arial" charset="0"/>
              </a:defRPr>
            </a:lvl5pPr>
            <a:lvl6pPr marL="2514600" indent="-228600" eaLnBrk="0" fontAlgn="base" hangingPunct="0">
              <a:spcBef>
                <a:spcPct val="0"/>
              </a:spcBef>
              <a:spcAft>
                <a:spcPct val="0"/>
              </a:spcAft>
              <a:tabLst>
                <a:tab pos="2865438" algn="ctr"/>
              </a:tabLst>
              <a:defRPr>
                <a:solidFill>
                  <a:schemeClr val="tx1"/>
                </a:solidFill>
                <a:latin typeface="Arial" charset="0"/>
              </a:defRPr>
            </a:lvl6pPr>
            <a:lvl7pPr marL="2971800" indent="-228600" eaLnBrk="0" fontAlgn="base" hangingPunct="0">
              <a:spcBef>
                <a:spcPct val="0"/>
              </a:spcBef>
              <a:spcAft>
                <a:spcPct val="0"/>
              </a:spcAft>
              <a:tabLst>
                <a:tab pos="2865438" algn="ctr"/>
              </a:tabLst>
              <a:defRPr>
                <a:solidFill>
                  <a:schemeClr val="tx1"/>
                </a:solidFill>
                <a:latin typeface="Arial" charset="0"/>
              </a:defRPr>
            </a:lvl7pPr>
            <a:lvl8pPr marL="3429000" indent="-228600" eaLnBrk="0" fontAlgn="base" hangingPunct="0">
              <a:spcBef>
                <a:spcPct val="0"/>
              </a:spcBef>
              <a:spcAft>
                <a:spcPct val="0"/>
              </a:spcAft>
              <a:tabLst>
                <a:tab pos="2865438" algn="ctr"/>
              </a:tabLst>
              <a:defRPr>
                <a:solidFill>
                  <a:schemeClr val="tx1"/>
                </a:solidFill>
                <a:latin typeface="Arial" charset="0"/>
              </a:defRPr>
            </a:lvl8pPr>
            <a:lvl9pPr marL="3886200" indent="-228600" eaLnBrk="0" fontAlgn="base" hangingPunct="0">
              <a:spcBef>
                <a:spcPct val="0"/>
              </a:spcBef>
              <a:spcAft>
                <a:spcPct val="0"/>
              </a:spcAft>
              <a:tabLst>
                <a:tab pos="2865438" algn="ctr"/>
              </a:tabLst>
              <a:defRPr>
                <a:solidFill>
                  <a:schemeClr val="tx1"/>
                </a:solidFill>
                <a:latin typeface="Arial" charset="0"/>
              </a:defRPr>
            </a:lvl9pPr>
          </a:lstStyle>
          <a:p>
            <a:pPr algn="ctr" eaLnBrk="1" hangingPunct="1"/>
            <a:r>
              <a:rPr lang="en-US" sz="1200" b="1" dirty="0">
                <a:solidFill>
                  <a:schemeClr val="accent5">
                    <a:lumMod val="50000"/>
                  </a:schemeClr>
                </a:solidFill>
                <a:cs typeface="Arial" charset="0"/>
              </a:rPr>
              <a:t>	</a:t>
            </a:r>
            <a:r>
              <a:rPr lang="en-US" sz="1200" dirty="0"/>
              <a:t>SHRM </a:t>
            </a:r>
            <a:r>
              <a:rPr lang="en-US" sz="1200" dirty="0" smtClean="0"/>
              <a:t>Field </a:t>
            </a:r>
            <a:r>
              <a:rPr lang="en-US" sz="1200" dirty="0"/>
              <a:t>Services </a:t>
            </a:r>
            <a:r>
              <a:rPr lang="en-US" sz="1200" dirty="0" smtClean="0"/>
              <a:t>Directors, </a:t>
            </a:r>
            <a:r>
              <a:rPr lang="en-US" sz="1200" dirty="0"/>
              <a:t>Pacific </a:t>
            </a:r>
            <a:r>
              <a:rPr lang="en-US" sz="1200" dirty="0" smtClean="0"/>
              <a:t>West</a:t>
            </a:r>
            <a:endParaRPr lang="en-US" sz="1200" dirty="0"/>
          </a:p>
        </p:txBody>
      </p:sp>
      <p:graphicFrame>
        <p:nvGraphicFramePr>
          <p:cNvPr id="37" name="Diagram 36"/>
          <p:cNvGraphicFramePr/>
          <p:nvPr>
            <p:extLst>
              <p:ext uri="{D42A27DB-BD31-4B8C-83A1-F6EECF244321}">
                <p14:modId xmlns:p14="http://schemas.microsoft.com/office/powerpoint/2010/main" val="3973116810"/>
              </p:ext>
            </p:extLst>
          </p:nvPr>
        </p:nvGraphicFramePr>
        <p:xfrm>
          <a:off x="685800" y="2798126"/>
          <a:ext cx="7848600" cy="3276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8" name="Footer Placeholder 37"/>
          <p:cNvSpPr>
            <a:spLocks noGrp="1"/>
          </p:cNvSpPr>
          <p:nvPr>
            <p:ph type="ftr" sz="quarter" idx="11"/>
          </p:nvPr>
        </p:nvSpPr>
        <p:spPr/>
        <p:txBody>
          <a:bodyPr/>
          <a:lstStyle/>
          <a:p>
            <a:pPr>
              <a:defRPr/>
            </a:pPr>
            <a:r>
              <a:rPr lang="en-US" dirty="0" smtClean="0"/>
              <a:t>2012</a:t>
            </a:r>
            <a:endParaRPr lang="en-US" dirty="0"/>
          </a:p>
        </p:txBody>
      </p:sp>
      <p:sp>
        <p:nvSpPr>
          <p:cNvPr id="39" name="Slide Number Placeholder 38"/>
          <p:cNvSpPr>
            <a:spLocks noGrp="1"/>
          </p:cNvSpPr>
          <p:nvPr>
            <p:ph type="sldNum" sz="quarter" idx="12"/>
          </p:nvPr>
        </p:nvSpPr>
        <p:spPr/>
        <p:txBody>
          <a:bodyPr/>
          <a:lstStyle/>
          <a:p>
            <a:pPr>
              <a:defRPr/>
            </a:pPr>
            <a:fld id="{15A81A3A-5727-4E32-B135-E3E5A83D71F2}" type="slidenum">
              <a:rPr lang="en-US" smtClean="0"/>
              <a:pPr>
                <a:defRPr/>
              </a:pPr>
              <a:t>25</a:t>
            </a:fld>
            <a:endParaRPr lang="en-US" dirty="0"/>
          </a:p>
        </p:txBody>
      </p:sp>
    </p:spTree>
    <p:extLst>
      <p:ext uri="{BB962C8B-B14F-4D97-AF65-F5344CB8AC3E}">
        <p14:creationId xmlns:p14="http://schemas.microsoft.com/office/powerpoint/2010/main" val="24732544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ChangeArrowheads="1"/>
          </p:cNvSpPr>
          <p:nvPr/>
        </p:nvSpPr>
        <p:spPr bwMode="auto">
          <a:xfrm>
            <a:off x="1458913" y="304800"/>
            <a:ext cx="7010400" cy="914400"/>
          </a:xfrm>
          <a:prstGeom prst="rect">
            <a:avLst/>
          </a:prstGeom>
          <a:noFill/>
          <a:ln w="9525">
            <a:noFill/>
            <a:miter lim="800000"/>
            <a:headEnd/>
            <a:tailEnd/>
          </a:ln>
          <a:effectLst/>
        </p:spPr>
        <p:txBody>
          <a:bodyPr anchor="ctr"/>
          <a:lstStyle/>
          <a:p>
            <a:pPr eaLnBrk="1" hangingPunct="1">
              <a:defRPr/>
            </a:pPr>
            <a:r>
              <a:rPr lang="en-US" sz="4000" dirty="0">
                <a:solidFill>
                  <a:schemeClr val="tx2"/>
                </a:solidFill>
                <a:latin typeface="+mj-lt"/>
                <a:ea typeface="+mj-ea"/>
                <a:cs typeface="+mj-cs"/>
              </a:rPr>
              <a:t>SHRM Volunteer</a:t>
            </a:r>
          </a:p>
          <a:p>
            <a:pPr eaLnBrk="1" hangingPunct="1">
              <a:defRPr/>
            </a:pPr>
            <a:r>
              <a:rPr lang="en-US" sz="4000" dirty="0">
                <a:solidFill>
                  <a:schemeClr val="tx2"/>
                </a:solidFill>
                <a:latin typeface="+mj-lt"/>
                <a:ea typeface="+mj-ea"/>
                <a:cs typeface="+mj-cs"/>
              </a:rPr>
              <a:t> Leadership Structure</a:t>
            </a:r>
          </a:p>
        </p:txBody>
      </p:sp>
      <p:sp>
        <p:nvSpPr>
          <p:cNvPr id="22534" name="Rectangle 6"/>
          <p:cNvSpPr>
            <a:spLocks noChangeAspect="1" noChangeArrowheads="1"/>
          </p:cNvSpPr>
          <p:nvPr/>
        </p:nvSpPr>
        <p:spPr bwMode="auto">
          <a:xfrm>
            <a:off x="1673225" y="3900488"/>
            <a:ext cx="1371600" cy="581978"/>
          </a:xfrm>
          <a:prstGeom prst="rect">
            <a:avLst/>
          </a:prstGeom>
          <a:solidFill>
            <a:srgbClr val="FFFF00"/>
          </a:solidFill>
          <a:ln w="22225">
            <a:solidFill>
              <a:srgbClr val="006666"/>
            </a:solidFill>
            <a:miter lim="800000"/>
            <a:headEnd/>
            <a:tailEnd/>
          </a:ln>
        </p:spPr>
        <p:txBody>
          <a:bodyPr wrap="none" anchor="ctr"/>
          <a:lstStyle/>
          <a:p>
            <a:pPr algn="ctr" eaLnBrk="1" hangingPunct="1">
              <a:lnSpc>
                <a:spcPct val="85000"/>
              </a:lnSpc>
            </a:pPr>
            <a:r>
              <a:rPr lang="en-US" sz="1200" b="1" dirty="0" smtClean="0">
                <a:solidFill>
                  <a:srgbClr val="000066"/>
                </a:solidFill>
                <a:cs typeface="Arial" charset="0"/>
              </a:rPr>
              <a:t>575+ Professional </a:t>
            </a:r>
          </a:p>
          <a:p>
            <a:pPr algn="ctr" eaLnBrk="1" hangingPunct="1">
              <a:lnSpc>
                <a:spcPct val="85000"/>
              </a:lnSpc>
            </a:pPr>
            <a:r>
              <a:rPr lang="en-US" sz="1200" b="1" dirty="0" smtClean="0">
                <a:solidFill>
                  <a:srgbClr val="000066"/>
                </a:solidFill>
                <a:cs typeface="Arial" charset="0"/>
              </a:rPr>
              <a:t>&amp; </a:t>
            </a:r>
            <a:r>
              <a:rPr lang="en-US" sz="1200" b="1" dirty="0">
                <a:solidFill>
                  <a:srgbClr val="000066"/>
                </a:solidFill>
                <a:cs typeface="Arial" charset="0"/>
              </a:rPr>
              <a:t>SMA</a:t>
            </a:r>
          </a:p>
          <a:p>
            <a:pPr algn="ctr" eaLnBrk="1" hangingPunct="1">
              <a:lnSpc>
                <a:spcPct val="85000"/>
              </a:lnSpc>
            </a:pPr>
            <a:r>
              <a:rPr lang="en-US" sz="1200" b="1" dirty="0">
                <a:solidFill>
                  <a:srgbClr val="000066"/>
                </a:solidFill>
                <a:cs typeface="Arial" charset="0"/>
              </a:rPr>
              <a:t>Chapters</a:t>
            </a:r>
            <a:endParaRPr lang="en-US" sz="1200" b="1" baseline="30000" dirty="0">
              <a:solidFill>
                <a:srgbClr val="000066"/>
              </a:solidFill>
              <a:cs typeface="Arial" charset="0"/>
            </a:endParaRPr>
          </a:p>
        </p:txBody>
      </p:sp>
      <p:sp>
        <p:nvSpPr>
          <p:cNvPr id="22539" name="Line 12"/>
          <p:cNvSpPr>
            <a:spLocks noChangeShapeType="1"/>
          </p:cNvSpPr>
          <p:nvPr/>
        </p:nvSpPr>
        <p:spPr bwMode="auto">
          <a:xfrm flipV="1">
            <a:off x="6705600" y="5224463"/>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40" name="Line 14"/>
          <p:cNvSpPr>
            <a:spLocks noChangeShapeType="1"/>
          </p:cNvSpPr>
          <p:nvPr/>
        </p:nvSpPr>
        <p:spPr bwMode="auto">
          <a:xfrm flipH="1">
            <a:off x="6073775" y="3581400"/>
            <a:ext cx="190500"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44" name="Text Box 18"/>
          <p:cNvSpPr txBox="1">
            <a:spLocks noChangeArrowheads="1"/>
          </p:cNvSpPr>
          <p:nvPr/>
        </p:nvSpPr>
        <p:spPr bwMode="auto">
          <a:xfrm>
            <a:off x="4410075" y="3276600"/>
            <a:ext cx="160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600" b="1" dirty="0">
                <a:solidFill>
                  <a:schemeClr val="bg1"/>
                </a:solidFill>
                <a:cs typeface="Arial" charset="0"/>
              </a:rPr>
              <a:t>Members</a:t>
            </a:r>
          </a:p>
        </p:txBody>
      </p:sp>
      <p:cxnSp>
        <p:nvCxnSpPr>
          <p:cNvPr id="22545" name="AutoShape 19"/>
          <p:cNvCxnSpPr>
            <a:cxnSpLocks noChangeShapeType="1"/>
            <a:stCxn id="22531" idx="1"/>
            <a:endCxn id="235537" idx="0"/>
          </p:cNvCxnSpPr>
          <p:nvPr/>
        </p:nvCxnSpPr>
        <p:spPr bwMode="auto">
          <a:xfrm rot="10800000" flipV="1">
            <a:off x="2393820" y="1464386"/>
            <a:ext cx="773112" cy="502443"/>
          </a:xfrm>
          <a:prstGeom prst="bentConnector2">
            <a:avLst/>
          </a:prstGeom>
          <a:noFill/>
          <a:ln w="9525">
            <a:solidFill>
              <a:srgbClr val="006666"/>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22550" name="Footer Placeholder 33"/>
          <p:cNvSpPr>
            <a:spLocks noGrp="1"/>
          </p:cNvSpPr>
          <p:nvPr>
            <p:ph type="ftr" sz="quarter" idx="11"/>
          </p:nvPr>
        </p:nvSpPr>
        <p:spPr>
          <a:xfrm>
            <a:off x="1295400" y="6400800"/>
            <a:ext cx="7239000" cy="457200"/>
          </a:xfrm>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dirty="0" smtClean="0"/>
              <a:t>2012</a:t>
            </a:r>
            <a:endParaRPr lang="en-US" dirty="0"/>
          </a:p>
        </p:txBody>
      </p:sp>
      <p:sp>
        <p:nvSpPr>
          <p:cNvPr id="22549" name="Slide Number Placeholder 32"/>
          <p:cNvSpPr>
            <a:spLocks noGrp="1"/>
          </p:cNvSpPr>
          <p:nvPr>
            <p:ph type="sldNum" sz="quarter" idx="12"/>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DF489FB-BDE6-4AE5-8A22-717E4404C842}" type="slidenum">
              <a:rPr lang="en-US"/>
              <a:pPr/>
              <a:t>26</a:t>
            </a:fld>
            <a:endParaRPr lang="en-US" dirty="0"/>
          </a:p>
        </p:txBody>
      </p:sp>
      <p:sp>
        <p:nvSpPr>
          <p:cNvPr id="39" name="Rectangle 4"/>
          <p:cNvSpPr>
            <a:spLocks noChangeAspect="1" noChangeArrowheads="1"/>
          </p:cNvSpPr>
          <p:nvPr/>
        </p:nvSpPr>
        <p:spPr bwMode="auto">
          <a:xfrm>
            <a:off x="152400" y="3350419"/>
            <a:ext cx="1371600" cy="461962"/>
          </a:xfrm>
          <a:prstGeom prst="rect">
            <a:avLst/>
          </a:prstGeom>
          <a:solidFill>
            <a:schemeClr val="accent1">
              <a:lumMod val="60000"/>
              <a:lumOff val="40000"/>
            </a:schemeClr>
          </a:solidFill>
          <a:ln w="22225">
            <a:solidFill>
              <a:srgbClr val="006666"/>
            </a:solidFill>
            <a:miter lim="800000"/>
            <a:headEnd/>
            <a:tailEnd/>
          </a:ln>
          <a:effectLst/>
        </p:spPr>
        <p:txBody>
          <a:bodyPr wrap="none" anchor="ctr"/>
          <a:lstStyle/>
          <a:p>
            <a:pPr algn="ctr">
              <a:lnSpc>
                <a:spcPct val="85000"/>
              </a:lnSpc>
              <a:defRPr/>
            </a:pPr>
            <a:r>
              <a:rPr lang="en-US" sz="1200" b="1" dirty="0">
                <a:solidFill>
                  <a:srgbClr val="000066"/>
                </a:solidFill>
                <a:cs typeface="Arial" charset="0"/>
              </a:rPr>
              <a:t>NHRMA</a:t>
            </a:r>
            <a:br>
              <a:rPr lang="en-US" sz="1200" b="1" dirty="0">
                <a:solidFill>
                  <a:srgbClr val="000066"/>
                </a:solidFill>
                <a:cs typeface="Arial" charset="0"/>
              </a:rPr>
            </a:br>
            <a:r>
              <a:rPr lang="en-US" sz="1200" b="1" dirty="0">
                <a:solidFill>
                  <a:srgbClr val="000066"/>
                </a:solidFill>
                <a:cs typeface="Arial" charset="0"/>
              </a:rPr>
              <a:t>(AK, OR, WA)</a:t>
            </a:r>
          </a:p>
        </p:txBody>
      </p:sp>
      <p:sp>
        <p:nvSpPr>
          <p:cNvPr id="22556" name="Line 15"/>
          <p:cNvSpPr>
            <a:spLocks noChangeShapeType="1"/>
          </p:cNvSpPr>
          <p:nvPr/>
        </p:nvSpPr>
        <p:spPr bwMode="auto">
          <a:xfrm flipH="1">
            <a:off x="4095750" y="4311650"/>
            <a:ext cx="185738"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57" name="Line 15"/>
          <p:cNvSpPr>
            <a:spLocks noChangeShapeType="1"/>
          </p:cNvSpPr>
          <p:nvPr/>
        </p:nvSpPr>
        <p:spPr bwMode="auto">
          <a:xfrm flipH="1">
            <a:off x="2582863" y="3721100"/>
            <a:ext cx="185737"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grpSp>
        <p:nvGrpSpPr>
          <p:cNvPr id="3" name="Group 2"/>
          <p:cNvGrpSpPr/>
          <p:nvPr/>
        </p:nvGrpSpPr>
        <p:grpSpPr>
          <a:xfrm>
            <a:off x="1149220" y="1233405"/>
            <a:ext cx="6977062" cy="4619625"/>
            <a:chOff x="2243138" y="1336675"/>
            <a:chExt cx="6977062" cy="4619625"/>
          </a:xfrm>
        </p:grpSpPr>
        <p:sp>
          <p:nvSpPr>
            <p:cNvPr id="22531" name="AutoShape 3"/>
            <p:cNvSpPr>
              <a:spLocks noChangeAspect="1" noChangeArrowheads="1"/>
            </p:cNvSpPr>
            <p:nvPr/>
          </p:nvSpPr>
          <p:spPr bwMode="auto">
            <a:xfrm>
              <a:off x="4260850" y="1336675"/>
              <a:ext cx="1828800" cy="461963"/>
            </a:xfrm>
            <a:prstGeom prst="roundRect">
              <a:avLst>
                <a:gd name="adj" fmla="val 16667"/>
              </a:avLst>
            </a:prstGeom>
            <a:solidFill>
              <a:srgbClr val="006666"/>
            </a:solidFill>
            <a:ln w="22225">
              <a:solidFill>
                <a:srgbClr val="000082"/>
              </a:solidFill>
              <a:round/>
              <a:headEnd/>
              <a:tailEnd/>
            </a:ln>
          </p:spPr>
          <p:txBody>
            <a:bodyPr wrap="none" anchor="ctr"/>
            <a:lstStyle/>
            <a:p>
              <a:pPr algn="ctr" eaLnBrk="1" hangingPunct="1"/>
              <a:r>
                <a:rPr lang="en-US" sz="1600" b="1" dirty="0">
                  <a:solidFill>
                    <a:schemeClr val="bg1"/>
                  </a:solidFill>
                  <a:cs typeface="Arial" charset="0"/>
                </a:rPr>
                <a:t>SHRM</a:t>
              </a:r>
              <a:r>
                <a:rPr lang="en-US" sz="1600" b="1" baseline="30000" dirty="0">
                  <a:solidFill>
                    <a:schemeClr val="bg1"/>
                  </a:solidFill>
                  <a:cs typeface="Arial" charset="0"/>
                </a:rPr>
                <a:t>®</a:t>
              </a:r>
              <a:r>
                <a:rPr lang="en-US" sz="1600" b="1" dirty="0">
                  <a:solidFill>
                    <a:schemeClr val="bg1"/>
                  </a:solidFill>
                  <a:cs typeface="Arial" charset="0"/>
                </a:rPr>
                <a:t> Board</a:t>
              </a:r>
            </a:p>
          </p:txBody>
        </p:sp>
        <p:sp>
          <p:nvSpPr>
            <p:cNvPr id="22532" name="Rectangle 4"/>
            <p:cNvSpPr>
              <a:spLocks noChangeAspect="1" noChangeArrowheads="1"/>
            </p:cNvSpPr>
            <p:nvPr/>
          </p:nvSpPr>
          <p:spPr bwMode="auto">
            <a:xfrm>
              <a:off x="2797175" y="2736850"/>
              <a:ext cx="1371600" cy="461963"/>
            </a:xfrm>
            <a:prstGeom prst="rect">
              <a:avLst/>
            </a:prstGeom>
            <a:solidFill>
              <a:srgbClr val="7030A0"/>
            </a:solidFill>
            <a:ln w="22225">
              <a:solidFill>
                <a:srgbClr val="006666"/>
              </a:solidFill>
              <a:miter lim="800000"/>
              <a:headEnd/>
              <a:tailEnd/>
            </a:ln>
          </p:spPr>
          <p:txBody>
            <a:bodyPr wrap="none" anchor="ctr"/>
            <a:lstStyle/>
            <a:p>
              <a:pPr algn="ctr" eaLnBrk="1" hangingPunct="1">
                <a:lnSpc>
                  <a:spcPct val="85000"/>
                </a:lnSpc>
              </a:pPr>
              <a:r>
                <a:rPr lang="en-US" sz="1200" b="1" dirty="0" smtClean="0">
                  <a:solidFill>
                    <a:srgbClr val="000066"/>
                  </a:solidFill>
                  <a:cs typeface="Arial" charset="0"/>
                </a:rPr>
                <a:t>5 Regional</a:t>
              </a:r>
              <a:r>
                <a:rPr lang="en-US" sz="1200" b="1" dirty="0">
                  <a:solidFill>
                    <a:srgbClr val="000066"/>
                  </a:solidFill>
                  <a:cs typeface="Arial" charset="0"/>
                </a:rPr>
                <a:t/>
              </a:r>
              <a:br>
                <a:rPr lang="en-US" sz="1200" b="1" dirty="0">
                  <a:solidFill>
                    <a:srgbClr val="000066"/>
                  </a:solidFill>
                  <a:cs typeface="Arial" charset="0"/>
                </a:rPr>
              </a:br>
              <a:r>
                <a:rPr lang="en-US" sz="1200" b="1" dirty="0">
                  <a:solidFill>
                    <a:srgbClr val="000066"/>
                  </a:solidFill>
                  <a:cs typeface="Arial" charset="0"/>
                </a:rPr>
                <a:t>Councils</a:t>
              </a:r>
            </a:p>
          </p:txBody>
        </p:sp>
        <p:sp>
          <p:nvSpPr>
            <p:cNvPr id="22533" name="Rectangle 5"/>
            <p:cNvSpPr>
              <a:spLocks noChangeAspect="1" noChangeArrowheads="1"/>
            </p:cNvSpPr>
            <p:nvPr/>
          </p:nvSpPr>
          <p:spPr bwMode="auto">
            <a:xfrm>
              <a:off x="2757488" y="3414713"/>
              <a:ext cx="1387475" cy="466725"/>
            </a:xfrm>
            <a:prstGeom prst="rect">
              <a:avLst/>
            </a:prstGeom>
            <a:solidFill>
              <a:srgbClr val="FF0000"/>
            </a:solidFill>
            <a:ln w="22225">
              <a:solidFill>
                <a:srgbClr val="006666"/>
              </a:solidFill>
              <a:miter lim="800000"/>
              <a:headEnd/>
              <a:tailEnd/>
            </a:ln>
          </p:spPr>
          <p:txBody>
            <a:bodyPr wrap="none" anchor="ctr"/>
            <a:lstStyle/>
            <a:p>
              <a:pPr algn="ctr" eaLnBrk="1" hangingPunct="1">
                <a:lnSpc>
                  <a:spcPct val="85000"/>
                </a:lnSpc>
              </a:pPr>
              <a:endParaRPr lang="en-US" sz="1200" b="1" dirty="0">
                <a:solidFill>
                  <a:srgbClr val="000066"/>
                </a:solidFill>
                <a:cs typeface="Arial" charset="0"/>
              </a:endParaRPr>
            </a:p>
            <a:p>
              <a:pPr algn="ctr" eaLnBrk="1" hangingPunct="1">
                <a:lnSpc>
                  <a:spcPct val="85000"/>
                </a:lnSpc>
              </a:pPr>
              <a:r>
                <a:rPr lang="en-US" sz="1200" b="1" dirty="0" smtClean="0">
                  <a:solidFill>
                    <a:srgbClr val="000066"/>
                  </a:solidFill>
                  <a:cs typeface="Arial" charset="0"/>
                </a:rPr>
                <a:t>53 State </a:t>
              </a:r>
              <a:r>
                <a:rPr lang="en-US" sz="1200" b="1" dirty="0">
                  <a:solidFill>
                    <a:srgbClr val="000066"/>
                  </a:solidFill>
                  <a:cs typeface="Arial" charset="0"/>
                </a:rPr>
                <a:t>Councils </a:t>
              </a:r>
            </a:p>
            <a:p>
              <a:pPr algn="ctr" eaLnBrk="1" hangingPunct="1">
                <a:lnSpc>
                  <a:spcPct val="85000"/>
                </a:lnSpc>
              </a:pPr>
              <a:endParaRPr lang="en-US" sz="1200" b="1" dirty="0">
                <a:solidFill>
                  <a:srgbClr val="000066"/>
                </a:solidFill>
                <a:cs typeface="Arial" charset="0"/>
              </a:endParaRPr>
            </a:p>
          </p:txBody>
        </p:sp>
        <p:sp>
          <p:nvSpPr>
            <p:cNvPr id="22535" name="Text Box 7"/>
            <p:cNvSpPr txBox="1">
              <a:spLocks noChangeArrowheads="1"/>
            </p:cNvSpPr>
            <p:nvPr/>
          </p:nvSpPr>
          <p:spPr bwMode="auto">
            <a:xfrm>
              <a:off x="2243138" y="5680075"/>
              <a:ext cx="6858000" cy="276225"/>
            </a:xfrm>
            <a:prstGeom prst="rect">
              <a:avLst/>
            </a:prstGeom>
            <a:solidFill>
              <a:srgbClr val="FFFFCC"/>
            </a:solidFill>
            <a:ln w="22225">
              <a:solidFill>
                <a:srgbClr val="006666"/>
              </a:solidFill>
              <a:miter lim="800000"/>
              <a:headEnd/>
              <a:tailEnd/>
            </a:ln>
          </p:spPr>
          <p:txBody>
            <a:bodyPr>
              <a:spAutoFit/>
            </a:bodyPr>
            <a:lstStyle>
              <a:lvl1pPr>
                <a:tabLst>
                  <a:tab pos="2865438" algn="ctr"/>
                </a:tabLst>
                <a:defRPr>
                  <a:solidFill>
                    <a:schemeClr val="tx1"/>
                  </a:solidFill>
                  <a:latin typeface="Arial" charset="0"/>
                </a:defRPr>
              </a:lvl1pPr>
              <a:lvl2pPr marL="742950" indent="-285750">
                <a:tabLst>
                  <a:tab pos="2865438" algn="ctr"/>
                </a:tabLst>
                <a:defRPr>
                  <a:solidFill>
                    <a:schemeClr val="tx1"/>
                  </a:solidFill>
                  <a:latin typeface="Arial" charset="0"/>
                </a:defRPr>
              </a:lvl2pPr>
              <a:lvl3pPr marL="1143000" indent="-228600">
                <a:tabLst>
                  <a:tab pos="2865438" algn="ctr"/>
                </a:tabLst>
                <a:defRPr>
                  <a:solidFill>
                    <a:schemeClr val="tx1"/>
                  </a:solidFill>
                  <a:latin typeface="Arial" charset="0"/>
                </a:defRPr>
              </a:lvl3pPr>
              <a:lvl4pPr marL="1600200" indent="-228600">
                <a:tabLst>
                  <a:tab pos="2865438" algn="ctr"/>
                </a:tabLst>
                <a:defRPr>
                  <a:solidFill>
                    <a:schemeClr val="tx1"/>
                  </a:solidFill>
                  <a:latin typeface="Arial" charset="0"/>
                </a:defRPr>
              </a:lvl4pPr>
              <a:lvl5pPr marL="2057400" indent="-228600">
                <a:tabLst>
                  <a:tab pos="2865438" algn="ctr"/>
                </a:tabLst>
                <a:defRPr>
                  <a:solidFill>
                    <a:schemeClr val="tx1"/>
                  </a:solidFill>
                  <a:latin typeface="Arial" charset="0"/>
                </a:defRPr>
              </a:lvl5pPr>
              <a:lvl6pPr marL="2514600" indent="-228600" eaLnBrk="0" fontAlgn="base" hangingPunct="0">
                <a:spcBef>
                  <a:spcPct val="0"/>
                </a:spcBef>
                <a:spcAft>
                  <a:spcPct val="0"/>
                </a:spcAft>
                <a:tabLst>
                  <a:tab pos="2865438" algn="ctr"/>
                </a:tabLst>
                <a:defRPr>
                  <a:solidFill>
                    <a:schemeClr val="tx1"/>
                  </a:solidFill>
                  <a:latin typeface="Arial" charset="0"/>
                </a:defRPr>
              </a:lvl6pPr>
              <a:lvl7pPr marL="2971800" indent="-228600" eaLnBrk="0" fontAlgn="base" hangingPunct="0">
                <a:spcBef>
                  <a:spcPct val="0"/>
                </a:spcBef>
                <a:spcAft>
                  <a:spcPct val="0"/>
                </a:spcAft>
                <a:tabLst>
                  <a:tab pos="2865438" algn="ctr"/>
                </a:tabLst>
                <a:defRPr>
                  <a:solidFill>
                    <a:schemeClr val="tx1"/>
                  </a:solidFill>
                  <a:latin typeface="Arial" charset="0"/>
                </a:defRPr>
              </a:lvl7pPr>
              <a:lvl8pPr marL="3429000" indent="-228600" eaLnBrk="0" fontAlgn="base" hangingPunct="0">
                <a:spcBef>
                  <a:spcPct val="0"/>
                </a:spcBef>
                <a:spcAft>
                  <a:spcPct val="0"/>
                </a:spcAft>
                <a:tabLst>
                  <a:tab pos="2865438" algn="ctr"/>
                </a:tabLst>
                <a:defRPr>
                  <a:solidFill>
                    <a:schemeClr val="tx1"/>
                  </a:solidFill>
                  <a:latin typeface="Arial" charset="0"/>
                </a:defRPr>
              </a:lvl8pPr>
              <a:lvl9pPr marL="3886200" indent="-228600" eaLnBrk="0" fontAlgn="base" hangingPunct="0">
                <a:spcBef>
                  <a:spcPct val="0"/>
                </a:spcBef>
                <a:spcAft>
                  <a:spcPct val="0"/>
                </a:spcAft>
                <a:tabLst>
                  <a:tab pos="2865438" algn="ctr"/>
                </a:tabLst>
                <a:defRPr>
                  <a:solidFill>
                    <a:schemeClr val="tx1"/>
                  </a:solidFill>
                  <a:latin typeface="Arial" charset="0"/>
                </a:defRPr>
              </a:lvl9pPr>
            </a:lstStyle>
            <a:p>
              <a:pPr eaLnBrk="1" hangingPunct="1"/>
              <a:r>
                <a:rPr lang="en-US" sz="1200" b="1" dirty="0">
                  <a:solidFill>
                    <a:srgbClr val="000066"/>
                  </a:solidFill>
                  <a:cs typeface="Arial" charset="0"/>
                </a:rPr>
                <a:t>	SHRM Staff</a:t>
              </a:r>
            </a:p>
          </p:txBody>
        </p:sp>
        <p:sp>
          <p:nvSpPr>
            <p:cNvPr id="235528" name="Text Box 8"/>
            <p:cNvSpPr txBox="1">
              <a:spLocks noChangeArrowheads="1"/>
            </p:cNvSpPr>
            <p:nvPr/>
          </p:nvSpPr>
          <p:spPr bwMode="auto">
            <a:xfrm>
              <a:off x="6264275" y="2105025"/>
              <a:ext cx="2955925" cy="3087688"/>
            </a:xfrm>
            <a:prstGeom prst="rect">
              <a:avLst/>
            </a:prstGeom>
            <a:solidFill>
              <a:schemeClr val="accent1">
                <a:lumMod val="40000"/>
                <a:lumOff val="60000"/>
              </a:schemeClr>
            </a:solidFill>
            <a:ln w="22225">
              <a:solidFill>
                <a:srgbClr val="006666"/>
              </a:solidFill>
              <a:miter lim="800000"/>
              <a:headEnd/>
              <a:tailEnd/>
            </a:ln>
            <a:effectLst/>
          </p:spPr>
          <p:txBody>
            <a:bodyPr rIns="0" anchor="ctr"/>
            <a:lstStyle/>
            <a:p>
              <a:pPr eaLnBrk="1" hangingPunct="1">
                <a:defRPr/>
              </a:pPr>
              <a:r>
                <a:rPr lang="en-US" sz="1000" b="1" dirty="0">
                  <a:solidFill>
                    <a:srgbClr val="160B8C"/>
                  </a:solidFill>
                  <a:cs typeface="Arial" charset="0"/>
                </a:rPr>
                <a:t>            </a:t>
              </a:r>
              <a:r>
                <a:rPr lang="en-US" sz="1200" b="1" u="sng" dirty="0">
                  <a:solidFill>
                    <a:srgbClr val="160B8C"/>
                  </a:solidFill>
                  <a:cs typeface="Arial" charset="0"/>
                </a:rPr>
                <a:t>Special Expertise Panels</a:t>
              </a:r>
            </a:p>
            <a:p>
              <a:pPr eaLnBrk="1" hangingPunct="1">
                <a:buFontTx/>
                <a:buChar char="•"/>
                <a:defRPr/>
              </a:pPr>
              <a:r>
                <a:rPr lang="en-US" sz="1000" b="1" dirty="0">
                  <a:solidFill>
                    <a:srgbClr val="160B8C"/>
                  </a:solidFill>
                  <a:cs typeface="Arial" charset="0"/>
                </a:rPr>
                <a:t> Corporate Social Responsibility/Sustainability</a:t>
              </a:r>
            </a:p>
            <a:p>
              <a:pPr eaLnBrk="1" hangingPunct="1">
                <a:buFontTx/>
                <a:buChar char="•"/>
                <a:defRPr/>
              </a:pPr>
              <a:r>
                <a:rPr lang="en-US" sz="1000" b="1" dirty="0">
                  <a:solidFill>
                    <a:srgbClr val="160B8C"/>
                  </a:solidFill>
                  <a:cs typeface="Arial" charset="0"/>
                </a:rPr>
                <a:t> Employee Health, Safety &amp; Security</a:t>
              </a:r>
            </a:p>
            <a:p>
              <a:pPr eaLnBrk="1" hangingPunct="1">
                <a:buFontTx/>
                <a:buChar char="•"/>
                <a:defRPr/>
              </a:pPr>
              <a:r>
                <a:rPr lang="en-US" sz="1000" b="1" dirty="0">
                  <a:solidFill>
                    <a:srgbClr val="160B8C"/>
                  </a:solidFill>
                  <a:cs typeface="Arial" charset="0"/>
                </a:rPr>
                <a:t> Employee Relations</a:t>
              </a:r>
            </a:p>
            <a:p>
              <a:pPr eaLnBrk="1" hangingPunct="1">
                <a:buFontTx/>
                <a:buChar char="•"/>
                <a:defRPr/>
              </a:pPr>
              <a:r>
                <a:rPr lang="en-US" sz="1000" b="1" dirty="0">
                  <a:solidFill>
                    <a:srgbClr val="160B8C"/>
                  </a:solidFill>
                  <a:cs typeface="Arial" charset="0"/>
                </a:rPr>
                <a:t> Ethics</a:t>
              </a:r>
            </a:p>
            <a:p>
              <a:pPr eaLnBrk="1" hangingPunct="1">
                <a:buFontTx/>
                <a:buChar char="•"/>
                <a:defRPr/>
              </a:pPr>
              <a:r>
                <a:rPr lang="en-US" sz="1000" b="1" dirty="0">
                  <a:solidFill>
                    <a:srgbClr val="160B8C"/>
                  </a:solidFill>
                  <a:cs typeface="Arial" charset="0"/>
                </a:rPr>
                <a:t> Global</a:t>
              </a:r>
            </a:p>
            <a:p>
              <a:pPr eaLnBrk="1" hangingPunct="1">
                <a:buFontTx/>
                <a:buChar char="•"/>
                <a:defRPr/>
              </a:pPr>
              <a:r>
                <a:rPr lang="en-US" sz="1000" b="1" dirty="0">
                  <a:solidFill>
                    <a:srgbClr val="160B8C"/>
                  </a:solidFill>
                  <a:cs typeface="Arial" charset="0"/>
                </a:rPr>
                <a:t> Human Capital Measurement/ HR Metrics</a:t>
              </a:r>
            </a:p>
            <a:p>
              <a:pPr eaLnBrk="1" hangingPunct="1">
                <a:buFontTx/>
                <a:buChar char="•"/>
                <a:defRPr/>
              </a:pPr>
              <a:r>
                <a:rPr lang="en-US" sz="1000" b="1" dirty="0">
                  <a:solidFill>
                    <a:srgbClr val="160B8C"/>
                  </a:solidFill>
                  <a:cs typeface="Arial" charset="0"/>
                </a:rPr>
                <a:t> Labor Relations</a:t>
              </a:r>
            </a:p>
            <a:p>
              <a:pPr eaLnBrk="1" hangingPunct="1">
                <a:buFontTx/>
                <a:buChar char="•"/>
                <a:defRPr/>
              </a:pPr>
              <a:r>
                <a:rPr lang="en-US" sz="1000" b="1" dirty="0">
                  <a:solidFill>
                    <a:srgbClr val="160B8C"/>
                  </a:solidFill>
                  <a:cs typeface="Arial" charset="0"/>
                </a:rPr>
                <a:t> Organizational Development</a:t>
              </a:r>
            </a:p>
            <a:p>
              <a:pPr eaLnBrk="1" hangingPunct="1">
                <a:buFontTx/>
                <a:buChar char="•"/>
                <a:defRPr/>
              </a:pPr>
              <a:r>
                <a:rPr lang="en-US" sz="1000" b="1" dirty="0">
                  <a:solidFill>
                    <a:srgbClr val="160B8C"/>
                  </a:solidFill>
                  <a:cs typeface="Arial" charset="0"/>
                </a:rPr>
                <a:t> Technology &amp; HR Management</a:t>
              </a:r>
            </a:p>
            <a:p>
              <a:pPr eaLnBrk="1" hangingPunct="1">
                <a:buFontTx/>
                <a:buChar char="•"/>
                <a:defRPr/>
              </a:pPr>
              <a:r>
                <a:rPr lang="en-US" sz="1000" b="1" dirty="0">
                  <a:solidFill>
                    <a:srgbClr val="160B8C"/>
                  </a:solidFill>
                  <a:cs typeface="Arial" charset="0"/>
                </a:rPr>
                <a:t> Total Rewards/Comp &amp; Benefits</a:t>
              </a:r>
            </a:p>
            <a:p>
              <a:pPr eaLnBrk="1" hangingPunct="1">
                <a:buFontTx/>
                <a:buChar char="•"/>
                <a:defRPr/>
              </a:pPr>
              <a:r>
                <a:rPr lang="en-US" sz="1000" b="1" dirty="0">
                  <a:solidFill>
                    <a:srgbClr val="160B8C"/>
                  </a:solidFill>
                  <a:cs typeface="Arial" charset="0"/>
                </a:rPr>
                <a:t> Workforce Staffing &amp; </a:t>
              </a:r>
              <a:r>
                <a:rPr lang="en-US" sz="1000" b="1" dirty="0" smtClean="0">
                  <a:solidFill>
                    <a:srgbClr val="160B8C"/>
                  </a:solidFill>
                  <a:cs typeface="Arial" charset="0"/>
                </a:rPr>
                <a:t>Development</a:t>
              </a:r>
              <a:endParaRPr lang="en-US" sz="1000" b="1" dirty="0">
                <a:solidFill>
                  <a:srgbClr val="160B8C"/>
                </a:solidFill>
                <a:cs typeface="Arial" charset="0"/>
              </a:endParaRPr>
            </a:p>
            <a:p>
              <a:pPr eaLnBrk="1" hangingPunct="1">
                <a:buFontTx/>
                <a:buChar char="•"/>
                <a:defRPr/>
              </a:pPr>
              <a:r>
                <a:rPr lang="en-US" sz="1000" b="1" dirty="0">
                  <a:solidFill>
                    <a:srgbClr val="160B8C"/>
                  </a:solidFill>
                  <a:cs typeface="Arial" charset="0"/>
                </a:rPr>
                <a:t> Workplace Diversity</a:t>
              </a:r>
            </a:p>
          </p:txBody>
        </p:sp>
        <p:sp>
          <p:nvSpPr>
            <p:cNvPr id="22537" name="Rectangle 10"/>
            <p:cNvSpPr>
              <a:spLocks noChangeArrowheads="1"/>
            </p:cNvSpPr>
            <p:nvPr/>
          </p:nvSpPr>
          <p:spPr bwMode="auto">
            <a:xfrm>
              <a:off x="4244975" y="2070100"/>
              <a:ext cx="1828800" cy="3154363"/>
            </a:xfrm>
            <a:prstGeom prst="rect">
              <a:avLst/>
            </a:prstGeom>
            <a:solidFill>
              <a:srgbClr val="B20E58"/>
            </a:solidFill>
            <a:ln w="9525">
              <a:solidFill>
                <a:srgbClr val="160B8C"/>
              </a:solidFill>
              <a:miter lim="800000"/>
              <a:headEnd/>
              <a:tailEnd/>
            </a:ln>
          </p:spPr>
          <p:txBody>
            <a:bodyPr wrap="none" anchor="ctr"/>
            <a:lstStyle/>
            <a:p>
              <a:pPr algn="ctr" eaLnBrk="1" hangingPunct="1"/>
              <a:r>
                <a:rPr lang="en-US" sz="1400" b="1" dirty="0" smtClean="0">
                  <a:solidFill>
                    <a:schemeClr val="bg1"/>
                  </a:solidFill>
                  <a:cs typeface="Arial" charset="0"/>
                </a:rPr>
                <a:t>Members</a:t>
              </a:r>
              <a:endParaRPr lang="en-US" sz="1400" b="1" dirty="0">
                <a:solidFill>
                  <a:schemeClr val="bg1"/>
                </a:solidFill>
                <a:cs typeface="Arial" charset="0"/>
              </a:endParaRPr>
            </a:p>
          </p:txBody>
        </p:sp>
        <p:sp>
          <p:nvSpPr>
            <p:cNvPr id="22538" name="Line 11"/>
            <p:cNvSpPr>
              <a:spLocks noChangeShapeType="1"/>
            </p:cNvSpPr>
            <p:nvPr/>
          </p:nvSpPr>
          <p:spPr bwMode="auto">
            <a:xfrm flipV="1">
              <a:off x="5159375" y="5307013"/>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41" name="Line 15"/>
            <p:cNvSpPr>
              <a:spLocks noChangeShapeType="1"/>
            </p:cNvSpPr>
            <p:nvPr/>
          </p:nvSpPr>
          <p:spPr bwMode="auto">
            <a:xfrm flipH="1">
              <a:off x="4116388" y="3706813"/>
              <a:ext cx="187325"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42" name="Line 16"/>
            <p:cNvSpPr>
              <a:spLocks noChangeShapeType="1"/>
            </p:cNvSpPr>
            <p:nvPr/>
          </p:nvSpPr>
          <p:spPr bwMode="auto">
            <a:xfrm flipH="1">
              <a:off x="6089650" y="1525588"/>
              <a:ext cx="566738" cy="3175"/>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35537" name="Rectangle 17"/>
            <p:cNvSpPr>
              <a:spLocks noChangeAspect="1" noChangeArrowheads="1"/>
            </p:cNvSpPr>
            <p:nvPr/>
          </p:nvSpPr>
          <p:spPr bwMode="auto">
            <a:xfrm>
              <a:off x="2801938" y="2070100"/>
              <a:ext cx="1371600" cy="461963"/>
            </a:xfrm>
            <a:prstGeom prst="rect">
              <a:avLst/>
            </a:prstGeom>
            <a:solidFill>
              <a:schemeClr val="accent2">
                <a:lumMod val="75000"/>
              </a:schemeClr>
            </a:solidFill>
            <a:ln w="22225">
              <a:solidFill>
                <a:srgbClr val="006666"/>
              </a:solidFill>
              <a:miter lim="800000"/>
              <a:headEnd/>
              <a:tailEnd/>
            </a:ln>
            <a:effectLst/>
          </p:spPr>
          <p:txBody>
            <a:bodyPr wrap="none" anchor="ctr"/>
            <a:lstStyle/>
            <a:p>
              <a:pPr algn="ctr" eaLnBrk="1" hangingPunct="1">
                <a:lnSpc>
                  <a:spcPct val="85000"/>
                </a:lnSpc>
                <a:defRPr/>
              </a:pPr>
              <a:r>
                <a:rPr lang="en-US" sz="1200" b="1" dirty="0">
                  <a:solidFill>
                    <a:srgbClr val="000066"/>
                  </a:solidFill>
                  <a:cs typeface="Arial" charset="0"/>
                </a:rPr>
                <a:t>Membership</a:t>
              </a:r>
              <a:br>
                <a:rPr lang="en-US" sz="1200" b="1" dirty="0">
                  <a:solidFill>
                    <a:srgbClr val="000066"/>
                  </a:solidFill>
                  <a:cs typeface="Arial" charset="0"/>
                </a:rPr>
              </a:br>
              <a:r>
                <a:rPr lang="en-US" sz="1200" b="1" dirty="0">
                  <a:solidFill>
                    <a:srgbClr val="000066"/>
                  </a:solidFill>
                  <a:cs typeface="Arial" charset="0"/>
                </a:rPr>
                <a:t>Advisory Council</a:t>
              </a:r>
            </a:p>
          </p:txBody>
        </p:sp>
        <p:sp>
          <p:nvSpPr>
            <p:cNvPr id="22546" name="Line 21"/>
            <p:cNvSpPr>
              <a:spLocks noChangeShapeType="1"/>
            </p:cNvSpPr>
            <p:nvPr/>
          </p:nvSpPr>
          <p:spPr bwMode="auto">
            <a:xfrm flipV="1">
              <a:off x="3497263" y="2533650"/>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47" name="Line 23"/>
            <p:cNvSpPr>
              <a:spLocks noChangeShapeType="1"/>
            </p:cNvSpPr>
            <p:nvPr/>
          </p:nvSpPr>
          <p:spPr bwMode="auto">
            <a:xfrm flipV="1">
              <a:off x="3509963" y="5307013"/>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48" name="Line 27"/>
            <p:cNvSpPr>
              <a:spLocks noChangeShapeType="1"/>
            </p:cNvSpPr>
            <p:nvPr/>
          </p:nvSpPr>
          <p:spPr bwMode="auto">
            <a:xfrm flipV="1">
              <a:off x="5157788" y="1798638"/>
              <a:ext cx="0" cy="201612"/>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51" name="Rectangle 4"/>
            <p:cNvSpPr>
              <a:spLocks noChangeAspect="1" noChangeArrowheads="1"/>
            </p:cNvSpPr>
            <p:nvPr/>
          </p:nvSpPr>
          <p:spPr bwMode="auto">
            <a:xfrm>
              <a:off x="2776538" y="4762500"/>
              <a:ext cx="1371600" cy="461963"/>
            </a:xfrm>
            <a:prstGeom prst="rect">
              <a:avLst/>
            </a:prstGeom>
            <a:solidFill>
              <a:srgbClr val="92D050"/>
            </a:solidFill>
            <a:ln w="22225">
              <a:solidFill>
                <a:srgbClr val="006666"/>
              </a:solidFill>
              <a:miter lim="800000"/>
              <a:headEnd/>
              <a:tailEnd/>
            </a:ln>
          </p:spPr>
          <p:txBody>
            <a:bodyPr wrap="none" anchor="ctr"/>
            <a:lstStyle/>
            <a:p>
              <a:pPr algn="ctr" eaLnBrk="1" hangingPunct="1">
                <a:lnSpc>
                  <a:spcPct val="85000"/>
                </a:lnSpc>
              </a:pPr>
              <a:r>
                <a:rPr lang="en-US" sz="1200" b="1" dirty="0">
                  <a:solidFill>
                    <a:srgbClr val="000066"/>
                  </a:solidFill>
                  <a:cs typeface="Arial" charset="0"/>
                </a:rPr>
                <a:t>Student</a:t>
              </a:r>
            </a:p>
            <a:p>
              <a:pPr algn="ctr" eaLnBrk="1" hangingPunct="1">
                <a:lnSpc>
                  <a:spcPct val="85000"/>
                </a:lnSpc>
              </a:pPr>
              <a:r>
                <a:rPr lang="en-US" sz="1200" b="1" dirty="0">
                  <a:solidFill>
                    <a:srgbClr val="000066"/>
                  </a:solidFill>
                  <a:cs typeface="Arial" charset="0"/>
                </a:rPr>
                <a:t>Chapters</a:t>
              </a:r>
            </a:p>
          </p:txBody>
        </p:sp>
        <p:sp>
          <p:nvSpPr>
            <p:cNvPr id="22553" name="Line 15"/>
            <p:cNvSpPr>
              <a:spLocks noChangeShapeType="1"/>
            </p:cNvSpPr>
            <p:nvPr/>
          </p:nvSpPr>
          <p:spPr bwMode="auto">
            <a:xfrm flipH="1">
              <a:off x="4097338" y="2278063"/>
              <a:ext cx="185737"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54" name="Line 15"/>
            <p:cNvSpPr>
              <a:spLocks noChangeShapeType="1"/>
            </p:cNvSpPr>
            <p:nvPr/>
          </p:nvSpPr>
          <p:spPr bwMode="auto">
            <a:xfrm flipH="1">
              <a:off x="4106863" y="3022600"/>
              <a:ext cx="185737"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55" name="Line 15"/>
            <p:cNvSpPr>
              <a:spLocks noChangeShapeType="1"/>
            </p:cNvSpPr>
            <p:nvPr/>
          </p:nvSpPr>
          <p:spPr bwMode="auto">
            <a:xfrm flipH="1">
              <a:off x="4075113" y="4927600"/>
              <a:ext cx="185737" cy="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58" name="Line 21"/>
            <p:cNvSpPr>
              <a:spLocks noChangeShapeType="1"/>
            </p:cNvSpPr>
            <p:nvPr/>
          </p:nvSpPr>
          <p:spPr bwMode="auto">
            <a:xfrm flipV="1">
              <a:off x="3497263" y="3186113"/>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59" name="Line 21"/>
            <p:cNvSpPr>
              <a:spLocks noChangeShapeType="1"/>
            </p:cNvSpPr>
            <p:nvPr/>
          </p:nvSpPr>
          <p:spPr bwMode="auto">
            <a:xfrm flipV="1">
              <a:off x="3497263" y="4541838"/>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560" name="Line 21"/>
            <p:cNvSpPr>
              <a:spLocks noChangeShapeType="1"/>
            </p:cNvSpPr>
            <p:nvPr/>
          </p:nvSpPr>
          <p:spPr bwMode="auto">
            <a:xfrm flipV="1">
              <a:off x="3462338" y="3851275"/>
              <a:ext cx="0" cy="228600"/>
            </a:xfrm>
            <a:prstGeom prst="line">
              <a:avLst/>
            </a:prstGeom>
            <a:noFill/>
            <a:ln w="9525">
              <a:solidFill>
                <a:srgbClr val="0066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33" name="AutoShape 9"/>
            <p:cNvSpPr>
              <a:spLocks noChangeAspect="1" noChangeArrowheads="1"/>
            </p:cNvSpPr>
            <p:nvPr/>
          </p:nvSpPr>
          <p:spPr bwMode="auto">
            <a:xfrm>
              <a:off x="6393339" y="1356518"/>
              <a:ext cx="1600200" cy="461963"/>
            </a:xfrm>
            <a:prstGeom prst="roundRect">
              <a:avLst>
                <a:gd name="adj" fmla="val 16667"/>
              </a:avLst>
            </a:prstGeom>
            <a:solidFill>
              <a:srgbClr val="006666"/>
            </a:solidFill>
            <a:ln w="22225">
              <a:solidFill>
                <a:srgbClr val="000082"/>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eaLnBrk="1" hangingPunct="1">
                <a:lnSpc>
                  <a:spcPct val="85000"/>
                </a:lnSpc>
              </a:pPr>
              <a:r>
                <a:rPr lang="en-US" sz="1600" b="1" dirty="0">
                  <a:solidFill>
                    <a:schemeClr val="bg1"/>
                  </a:solidFill>
                  <a:cs typeface="Arial" charset="0"/>
                </a:rPr>
                <a:t>Governance Committee*</a:t>
              </a:r>
            </a:p>
          </p:txBody>
        </p:sp>
      </p:grpSp>
      <p:sp>
        <p:nvSpPr>
          <p:cNvPr id="2" name="Rectangle 1"/>
          <p:cNvSpPr/>
          <p:nvPr/>
        </p:nvSpPr>
        <p:spPr>
          <a:xfrm>
            <a:off x="609600" y="5915461"/>
            <a:ext cx="8001000" cy="646331"/>
          </a:xfrm>
          <a:prstGeom prst="rect">
            <a:avLst/>
          </a:prstGeom>
        </p:spPr>
        <p:txBody>
          <a:bodyPr wrap="square">
            <a:spAutoFit/>
          </a:bodyPr>
          <a:lstStyle/>
          <a:p>
            <a:pPr algn="ctr" eaLnBrk="1" hangingPunct="1"/>
            <a:r>
              <a:rPr lang="en-US" b="1" dirty="0" smtClean="0">
                <a:solidFill>
                  <a:srgbClr val="618DD1"/>
                </a:solidFill>
                <a:cs typeface="Arial" charset="0"/>
              </a:rPr>
              <a:t>Governance Committee approves appointment of members to special expertise panels.</a:t>
            </a:r>
            <a:endParaRPr lang="en-US" b="1" dirty="0">
              <a:solidFill>
                <a:srgbClr val="618DD1"/>
              </a:solidFill>
              <a:cs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p:cNvSpPr>
          <p:nvPr>
            <p:ph type="title"/>
          </p:nvPr>
        </p:nvSpPr>
        <p:spPr>
          <a:xfrm>
            <a:off x="1798638" y="320675"/>
            <a:ext cx="6705600" cy="1143000"/>
          </a:xfrm>
        </p:spPr>
        <p:txBody>
          <a:bodyPr/>
          <a:lstStyle/>
          <a:p>
            <a:pPr eaLnBrk="1" hangingPunct="1"/>
            <a:r>
              <a:rPr lang="en-US" dirty="0" smtClean="0"/>
              <a:t>Who Is SHRM </a:t>
            </a:r>
            <a:br>
              <a:rPr lang="en-US" dirty="0" smtClean="0"/>
            </a:br>
            <a:r>
              <a:rPr lang="en-US" dirty="0" smtClean="0"/>
              <a:t>WA SHRM State Council?</a:t>
            </a:r>
          </a:p>
        </p:txBody>
      </p:sp>
      <p:sp>
        <p:nvSpPr>
          <p:cNvPr id="3" name="Rectangle 2"/>
          <p:cNvSpPr>
            <a:spLocks noGrp="1"/>
          </p:cNvSpPr>
          <p:nvPr>
            <p:ph idx="1"/>
          </p:nvPr>
        </p:nvSpPr>
        <p:spPr>
          <a:xfrm>
            <a:off x="1295400" y="1524000"/>
            <a:ext cx="6781800" cy="4724400"/>
          </a:xfrm>
        </p:spPr>
        <p:txBody>
          <a:bodyPr>
            <a:normAutofit/>
          </a:bodyPr>
          <a:lstStyle/>
          <a:p>
            <a:pPr eaLnBrk="1" hangingPunct="1">
              <a:defRPr/>
            </a:pPr>
            <a:r>
              <a:rPr lang="en-US" sz="2400" b="1" dirty="0" smtClean="0"/>
              <a:t>SHRM Affiliated</a:t>
            </a:r>
          </a:p>
          <a:p>
            <a:pPr eaLnBrk="1" hangingPunct="1">
              <a:defRPr/>
            </a:pPr>
            <a:r>
              <a:rPr lang="en-US" sz="2400" b="1" dirty="0" smtClean="0"/>
              <a:t>NHRMA Affiliated</a:t>
            </a:r>
          </a:p>
          <a:p>
            <a:pPr eaLnBrk="1" hangingPunct="1">
              <a:defRPr/>
            </a:pPr>
            <a:r>
              <a:rPr lang="en-US" sz="2400" b="1" dirty="0" smtClean="0"/>
              <a:t>Elected Governing Body</a:t>
            </a:r>
            <a:endParaRPr lang="en-US" sz="2400" dirty="0" smtClean="0"/>
          </a:p>
          <a:p>
            <a:pPr lvl="1" eaLnBrk="1" hangingPunct="1">
              <a:defRPr/>
            </a:pPr>
            <a:r>
              <a:rPr lang="en-US" sz="2000" dirty="0" smtClean="0"/>
              <a:t>State Rep. Directors</a:t>
            </a:r>
          </a:p>
          <a:p>
            <a:pPr lvl="1" eaLnBrk="1" hangingPunct="1">
              <a:defRPr/>
            </a:pPr>
            <a:r>
              <a:rPr lang="en-US" sz="2000" dirty="0" smtClean="0"/>
              <a:t>CLA Directors &amp; </a:t>
            </a:r>
          </a:p>
          <a:p>
            <a:pPr lvl="1" eaLnBrk="1" hangingPunct="1">
              <a:defRPr/>
            </a:pPr>
            <a:r>
              <a:rPr lang="en-US" sz="2000" dirty="0" smtClean="0"/>
              <a:t>Chapter Presidents </a:t>
            </a:r>
            <a:r>
              <a:rPr lang="en-US" sz="1200" dirty="0" smtClean="0"/>
              <a:t>(17)</a:t>
            </a:r>
          </a:p>
          <a:p>
            <a:pPr algn="ctr" eaLnBrk="1" hangingPunct="1">
              <a:buFont typeface="Wingdings" pitchFamily="2" charset="2"/>
              <a:buNone/>
              <a:defRPr/>
            </a:pPr>
            <a:endParaRPr lang="en-US" sz="1000" i="1" dirty="0" smtClean="0"/>
          </a:p>
          <a:p>
            <a:pPr eaLnBrk="1" hangingPunct="1">
              <a:spcBef>
                <a:spcPct val="0"/>
              </a:spcBef>
              <a:defRPr/>
            </a:pPr>
            <a:r>
              <a:rPr lang="en-US" sz="2400" dirty="0">
                <a:solidFill>
                  <a:srgbClr val="002060"/>
                </a:solidFill>
                <a:cs typeface="Arial" pitchFamily="34" charset="0"/>
              </a:rPr>
              <a:t>http://wastatecouncil.shrm.org/</a:t>
            </a:r>
          </a:p>
          <a:p>
            <a:pPr eaLnBrk="1" hangingPunct="1">
              <a:spcBef>
                <a:spcPct val="0"/>
              </a:spcBef>
              <a:defRPr/>
            </a:pPr>
            <a:r>
              <a:rPr lang="en-US" sz="2400" kern="1200" dirty="0">
                <a:solidFill>
                  <a:srgbClr val="002060"/>
                </a:solidFill>
                <a:cs typeface="Arial" pitchFamily="34" charset="0"/>
              </a:rPr>
              <a:t>Twitter</a:t>
            </a:r>
            <a:r>
              <a:rPr lang="en-US" sz="2400" dirty="0">
                <a:solidFill>
                  <a:srgbClr val="002060"/>
                </a:solidFill>
                <a:cs typeface="Arial" pitchFamily="34" charset="0"/>
              </a:rPr>
              <a:t>:  SHRM_WSC </a:t>
            </a:r>
          </a:p>
          <a:p>
            <a:pPr eaLnBrk="1" hangingPunct="1">
              <a:spcBef>
                <a:spcPct val="0"/>
              </a:spcBef>
              <a:defRPr/>
            </a:pPr>
            <a:r>
              <a:rPr lang="en-US" sz="2400" dirty="0" smtClean="0">
                <a:solidFill>
                  <a:srgbClr val="002060"/>
                </a:solidFill>
                <a:cs typeface="Arial" pitchFamily="34" charset="0"/>
              </a:rPr>
              <a:t>LinkedIn:  </a:t>
            </a:r>
            <a:r>
              <a:rPr lang="en-US" sz="2400" dirty="0">
                <a:solidFill>
                  <a:srgbClr val="002060"/>
                </a:solidFill>
                <a:cs typeface="Arial" pitchFamily="34" charset="0"/>
              </a:rPr>
              <a:t>http://www.linkedin.com/company/shrm-washington-state-co</a:t>
            </a:r>
            <a:endParaRPr lang="en-US" dirty="0" smtClean="0"/>
          </a:p>
        </p:txBody>
      </p:sp>
      <p:pic>
        <p:nvPicPr>
          <p:cNvPr id="18436" name="Picture 5" descr="C:\Users\Owner\Pictures\shrm_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5867400"/>
            <a:ext cx="2667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2" descr="C:\Users\Mary Ludden\Documents\Pictures\SHRM\SHRM Lead 2011\SHRM Lead WA  20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00713" y="1447800"/>
            <a:ext cx="32131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dirty="0" smtClean="0"/>
              <a:t>2012</a:t>
            </a:r>
            <a:endParaRPr lang="en-US" dirty="0"/>
          </a:p>
        </p:txBody>
      </p:sp>
      <p:sp>
        <p:nvSpPr>
          <p:cNvPr id="4" name="Slide Number Placeholder 3"/>
          <p:cNvSpPr>
            <a:spLocks noGrp="1"/>
          </p:cNvSpPr>
          <p:nvPr>
            <p:ph type="sldNum" sz="quarter" idx="12"/>
          </p:nvPr>
        </p:nvSpPr>
        <p:spPr/>
        <p:txBody>
          <a:bodyPr/>
          <a:lstStyle/>
          <a:p>
            <a:pPr>
              <a:defRPr/>
            </a:pPr>
            <a:fld id="{21AE0717-2C8A-41D7-937C-00858F726425}" type="slidenum">
              <a:rPr lang="en-US" smtClean="0"/>
              <a:pPr>
                <a:defRPr/>
              </a:pPr>
              <a:t>27</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
          <p:cNvSpPr>
            <a:spLocks noGrp="1"/>
          </p:cNvSpPr>
          <p:nvPr>
            <p:ph type="title"/>
          </p:nvPr>
        </p:nvSpPr>
        <p:spPr>
          <a:xfrm>
            <a:off x="1562100" y="152400"/>
            <a:ext cx="7086600" cy="1143000"/>
          </a:xfrm>
        </p:spPr>
        <p:txBody>
          <a:bodyPr/>
          <a:lstStyle/>
          <a:p>
            <a:pPr eaLnBrk="1" hangingPunct="1"/>
            <a:r>
              <a:rPr lang="en-US" dirty="0" smtClean="0"/>
              <a:t>SHRM WA State Chapters</a:t>
            </a:r>
          </a:p>
        </p:txBody>
      </p:sp>
      <p:sp>
        <p:nvSpPr>
          <p:cNvPr id="3" name="Rectangle 2"/>
          <p:cNvSpPr>
            <a:spLocks noGrp="1"/>
          </p:cNvSpPr>
          <p:nvPr>
            <p:ph idx="1"/>
          </p:nvPr>
        </p:nvSpPr>
        <p:spPr>
          <a:xfrm>
            <a:off x="304800" y="1809750"/>
            <a:ext cx="2971800" cy="4152900"/>
          </a:xfrm>
        </p:spPr>
        <p:txBody>
          <a:bodyPr>
            <a:normAutofit fontScale="40000" lnSpcReduction="20000"/>
          </a:bodyPr>
          <a:lstStyle/>
          <a:p>
            <a:pPr eaLnBrk="1" hangingPunct="1">
              <a:defRPr/>
            </a:pPr>
            <a:r>
              <a:rPr lang="en-US" dirty="0" smtClean="0"/>
              <a:t>Adams &amp; Grant (#169/37)</a:t>
            </a:r>
          </a:p>
          <a:p>
            <a:pPr eaLnBrk="1" hangingPunct="1">
              <a:defRPr/>
            </a:pPr>
            <a:r>
              <a:rPr lang="en-US" dirty="0" smtClean="0"/>
              <a:t>Apple Valley (#540/79)</a:t>
            </a:r>
          </a:p>
          <a:p>
            <a:pPr eaLnBrk="1" hangingPunct="1">
              <a:defRPr/>
            </a:pPr>
            <a:r>
              <a:rPr lang="en-US" dirty="0" smtClean="0"/>
              <a:t>Blue Mountain (#163/50)</a:t>
            </a:r>
          </a:p>
          <a:p>
            <a:pPr eaLnBrk="1" hangingPunct="1">
              <a:defRPr/>
            </a:pPr>
            <a:r>
              <a:rPr lang="en-US" dirty="0" smtClean="0"/>
              <a:t>Columbia Basin (#10/260)</a:t>
            </a:r>
          </a:p>
          <a:p>
            <a:pPr eaLnBrk="1" hangingPunct="1">
              <a:defRPr/>
            </a:pPr>
            <a:r>
              <a:rPr lang="en-US" dirty="0" smtClean="0"/>
              <a:t>Inland Northwest (#166/363)</a:t>
            </a:r>
          </a:p>
          <a:p>
            <a:pPr eaLnBrk="1" hangingPunct="1">
              <a:defRPr/>
            </a:pPr>
            <a:r>
              <a:rPr lang="en-US" dirty="0" smtClean="0"/>
              <a:t>Lake Washington (#320/1,241)</a:t>
            </a:r>
          </a:p>
          <a:p>
            <a:pPr eaLnBrk="1" hangingPunct="1">
              <a:defRPr/>
            </a:pPr>
            <a:r>
              <a:rPr lang="en-US" dirty="0" smtClean="0"/>
              <a:t>Mt. Baker (#209/132)</a:t>
            </a:r>
          </a:p>
          <a:p>
            <a:pPr eaLnBrk="1" hangingPunct="1">
              <a:defRPr/>
            </a:pPr>
            <a:r>
              <a:rPr lang="en-US" dirty="0" smtClean="0"/>
              <a:t>Seattle Chapter (#100/245)</a:t>
            </a:r>
          </a:p>
          <a:p>
            <a:pPr eaLnBrk="1" hangingPunct="1">
              <a:defRPr/>
            </a:pPr>
            <a:r>
              <a:rPr lang="en-US" dirty="0" smtClean="0"/>
              <a:t>SHRM Olympia (#695/165)</a:t>
            </a:r>
          </a:p>
          <a:p>
            <a:pPr eaLnBrk="1" hangingPunct="1">
              <a:defRPr/>
            </a:pPr>
            <a:r>
              <a:rPr lang="en-US" dirty="0" smtClean="0"/>
              <a:t>Skagit Island (#492/64)</a:t>
            </a:r>
          </a:p>
          <a:p>
            <a:pPr eaLnBrk="1" hangingPunct="1">
              <a:defRPr/>
            </a:pPr>
            <a:r>
              <a:rPr lang="en-US" dirty="0" smtClean="0"/>
              <a:t>SMA (#3009/61)</a:t>
            </a:r>
          </a:p>
          <a:p>
            <a:pPr eaLnBrk="1" hangingPunct="1">
              <a:defRPr/>
            </a:pPr>
            <a:r>
              <a:rPr lang="en-US" dirty="0" smtClean="0"/>
              <a:t>Snohomish (#180/205)</a:t>
            </a:r>
          </a:p>
          <a:p>
            <a:pPr eaLnBrk="1" hangingPunct="1">
              <a:defRPr/>
            </a:pPr>
            <a:r>
              <a:rPr lang="en-US" dirty="0" smtClean="0"/>
              <a:t>South King County (#434/148)</a:t>
            </a:r>
          </a:p>
          <a:p>
            <a:pPr eaLnBrk="1" hangingPunct="1">
              <a:defRPr/>
            </a:pPr>
            <a:r>
              <a:rPr lang="en-US" dirty="0" smtClean="0"/>
              <a:t>South Puget (#167/343)</a:t>
            </a:r>
          </a:p>
          <a:p>
            <a:pPr eaLnBrk="1" hangingPunct="1">
              <a:defRPr/>
            </a:pPr>
            <a:r>
              <a:rPr lang="en-US" dirty="0" smtClean="0"/>
              <a:t>Southwest Washington (#585/219)</a:t>
            </a:r>
          </a:p>
          <a:p>
            <a:pPr eaLnBrk="1" hangingPunct="1">
              <a:defRPr/>
            </a:pPr>
            <a:r>
              <a:rPr lang="en-US" dirty="0" smtClean="0"/>
              <a:t>West Sound (#229/155)</a:t>
            </a:r>
          </a:p>
          <a:p>
            <a:pPr eaLnBrk="1" hangingPunct="1">
              <a:defRPr/>
            </a:pPr>
            <a:r>
              <a:rPr lang="en-US" dirty="0" smtClean="0"/>
              <a:t>Yakima Valley (#261/95)</a:t>
            </a:r>
          </a:p>
          <a:p>
            <a:pPr eaLnBrk="1" hangingPunct="1">
              <a:defRPr/>
            </a:pPr>
            <a:endParaRPr lang="en-US" dirty="0" smtClean="0"/>
          </a:p>
          <a:p>
            <a:pPr eaLnBrk="1" hangingPunct="1">
              <a:buFont typeface="Wingdings" pitchFamily="2" charset="2"/>
              <a:buNone/>
              <a:defRPr/>
            </a:pPr>
            <a:r>
              <a:rPr lang="en-US" sz="1800" i="1" dirty="0" smtClean="0"/>
              <a:t>*#Chapter ID/#membership a/o 9/2011 per SHRM </a:t>
            </a:r>
          </a:p>
          <a:p>
            <a:pPr eaLnBrk="1" hangingPunct="1">
              <a:defRPr/>
            </a:pPr>
            <a:endParaRPr lang="en-US" dirty="0" smtClean="0"/>
          </a:p>
          <a:p>
            <a:pPr eaLnBrk="1" hangingPunct="1">
              <a:defRPr/>
            </a:pPr>
            <a:endParaRPr lang="en-US" dirty="0" smtClean="0"/>
          </a:p>
          <a:p>
            <a:pPr eaLnBrk="1" hangingPunct="1">
              <a:defRPr/>
            </a:pPr>
            <a:endParaRPr lang="en-US" dirty="0" smtClean="0"/>
          </a:p>
          <a:p>
            <a:pPr eaLnBrk="1" hangingPunct="1">
              <a:defRPr/>
            </a:pPr>
            <a:endParaRPr lang="en-US" dirty="0" smtClean="0"/>
          </a:p>
        </p:txBody>
      </p:sp>
      <p:pic>
        <p:nvPicPr>
          <p:cNvPr id="19478"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828799"/>
            <a:ext cx="4114952" cy="395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ysDot"/>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dirty="0" smtClean="0"/>
              <a:t>2012</a:t>
            </a:r>
            <a:endParaRPr lang="en-US" dirty="0"/>
          </a:p>
        </p:txBody>
      </p:sp>
      <p:sp>
        <p:nvSpPr>
          <p:cNvPr id="4" name="Slide Number Placeholder 3"/>
          <p:cNvSpPr>
            <a:spLocks noGrp="1"/>
          </p:cNvSpPr>
          <p:nvPr>
            <p:ph type="sldNum" sz="quarter" idx="12"/>
          </p:nvPr>
        </p:nvSpPr>
        <p:spPr/>
        <p:txBody>
          <a:bodyPr/>
          <a:lstStyle/>
          <a:p>
            <a:pPr>
              <a:defRPr/>
            </a:pPr>
            <a:fld id="{21AE0717-2C8A-41D7-937C-00858F726425}" type="slidenum">
              <a:rPr lang="en-US" smtClean="0"/>
              <a:pPr>
                <a:defRPr/>
              </a:pPr>
              <a:t>28</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990600" y="533400"/>
            <a:ext cx="7010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r>
              <a:rPr lang="en-US" sz="3300" b="1" dirty="0">
                <a:solidFill>
                  <a:srgbClr val="618DD1"/>
                </a:solidFill>
                <a:latin typeface="Arial Black" pitchFamily="34" charset="0"/>
              </a:rPr>
              <a:t>SHRM Volunteer Leadership Structure</a:t>
            </a:r>
          </a:p>
        </p:txBody>
      </p:sp>
      <p:sp>
        <p:nvSpPr>
          <p:cNvPr id="9219" name="AutoShape 3"/>
          <p:cNvSpPr>
            <a:spLocks noChangeAspect="1" noChangeArrowheads="1"/>
          </p:cNvSpPr>
          <p:nvPr/>
        </p:nvSpPr>
        <p:spPr bwMode="auto">
          <a:xfrm>
            <a:off x="3444875" y="1449388"/>
            <a:ext cx="1828800" cy="461962"/>
          </a:xfrm>
          <a:prstGeom prst="roundRect">
            <a:avLst>
              <a:gd name="adj" fmla="val 16667"/>
            </a:avLst>
          </a:prstGeom>
          <a:solidFill>
            <a:srgbClr val="006666"/>
          </a:solidFill>
          <a:ln w="22225">
            <a:solidFill>
              <a:srgbClr val="00008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en-US" sz="1600" b="1" dirty="0">
                <a:solidFill>
                  <a:schemeClr val="bg1"/>
                </a:solidFill>
                <a:cs typeface="Arial" charset="0"/>
              </a:rPr>
              <a:t>SHRM</a:t>
            </a:r>
            <a:r>
              <a:rPr lang="en-US" sz="1600" b="1" baseline="30000" dirty="0">
                <a:solidFill>
                  <a:schemeClr val="bg1"/>
                </a:solidFill>
                <a:cs typeface="Arial" charset="0"/>
              </a:rPr>
              <a:t>®</a:t>
            </a:r>
            <a:r>
              <a:rPr lang="en-US" sz="1600" b="1" dirty="0">
                <a:solidFill>
                  <a:schemeClr val="bg1"/>
                </a:solidFill>
                <a:cs typeface="Arial" charset="0"/>
              </a:rPr>
              <a:t> Board</a:t>
            </a:r>
          </a:p>
        </p:txBody>
      </p:sp>
      <p:sp>
        <p:nvSpPr>
          <p:cNvPr id="9220" name="Rectangle 4"/>
          <p:cNvSpPr>
            <a:spLocks noChangeAspect="1" noChangeArrowheads="1"/>
          </p:cNvSpPr>
          <p:nvPr/>
        </p:nvSpPr>
        <p:spPr bwMode="auto">
          <a:xfrm>
            <a:off x="1387475" y="2971800"/>
            <a:ext cx="1371600" cy="461963"/>
          </a:xfrm>
          <a:prstGeom prst="rect">
            <a:avLst/>
          </a:prstGeom>
          <a:solidFill>
            <a:srgbClr val="CCECFF"/>
          </a:solidFill>
          <a:ln w="222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85000"/>
              </a:lnSpc>
            </a:pPr>
            <a:r>
              <a:rPr lang="en-US" sz="1200" b="1" dirty="0">
                <a:solidFill>
                  <a:srgbClr val="000066"/>
                </a:solidFill>
                <a:cs typeface="Arial" charset="0"/>
              </a:rPr>
              <a:t>Regional</a:t>
            </a:r>
            <a:br>
              <a:rPr lang="en-US" sz="1200" b="1" dirty="0">
                <a:solidFill>
                  <a:srgbClr val="000066"/>
                </a:solidFill>
                <a:cs typeface="Arial" charset="0"/>
              </a:rPr>
            </a:br>
            <a:r>
              <a:rPr lang="en-US" sz="1200" b="1" dirty="0">
                <a:solidFill>
                  <a:srgbClr val="000066"/>
                </a:solidFill>
                <a:cs typeface="Arial" charset="0"/>
              </a:rPr>
              <a:t>Councils</a:t>
            </a:r>
          </a:p>
        </p:txBody>
      </p:sp>
      <p:sp>
        <p:nvSpPr>
          <p:cNvPr id="9221" name="Rectangle 5"/>
          <p:cNvSpPr>
            <a:spLocks noChangeAspect="1" noChangeArrowheads="1"/>
          </p:cNvSpPr>
          <p:nvPr/>
        </p:nvSpPr>
        <p:spPr bwMode="auto">
          <a:xfrm>
            <a:off x="1371600" y="3724275"/>
            <a:ext cx="1387475" cy="466725"/>
          </a:xfrm>
          <a:prstGeom prst="rect">
            <a:avLst/>
          </a:prstGeom>
          <a:solidFill>
            <a:srgbClr val="CCFFFF"/>
          </a:solidFill>
          <a:ln w="222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85000"/>
              </a:lnSpc>
            </a:pPr>
            <a:endParaRPr lang="en-US" sz="1200" b="1" dirty="0">
              <a:solidFill>
                <a:srgbClr val="000066"/>
              </a:solidFill>
              <a:cs typeface="Arial" charset="0"/>
            </a:endParaRPr>
          </a:p>
          <a:p>
            <a:pPr algn="ctr" eaLnBrk="1" hangingPunct="1">
              <a:lnSpc>
                <a:spcPct val="85000"/>
              </a:lnSpc>
            </a:pPr>
            <a:r>
              <a:rPr lang="en-US" sz="1200" b="1" dirty="0">
                <a:solidFill>
                  <a:srgbClr val="000066"/>
                </a:solidFill>
                <a:cs typeface="Arial" charset="0"/>
              </a:rPr>
              <a:t>State Councils </a:t>
            </a:r>
          </a:p>
          <a:p>
            <a:pPr algn="ctr" eaLnBrk="1" hangingPunct="1">
              <a:lnSpc>
                <a:spcPct val="85000"/>
              </a:lnSpc>
            </a:pPr>
            <a:r>
              <a:rPr lang="en-US" sz="1200" b="1" dirty="0">
                <a:solidFill>
                  <a:srgbClr val="000066"/>
                </a:solidFill>
                <a:cs typeface="Arial" charset="0"/>
              </a:rPr>
              <a:t>(WA, OR, AK)</a:t>
            </a:r>
          </a:p>
          <a:p>
            <a:pPr algn="ctr" eaLnBrk="1" hangingPunct="1">
              <a:lnSpc>
                <a:spcPct val="85000"/>
              </a:lnSpc>
            </a:pPr>
            <a:endParaRPr lang="en-US" sz="1200" b="1" dirty="0">
              <a:solidFill>
                <a:srgbClr val="000066"/>
              </a:solidFill>
              <a:cs typeface="Arial" charset="0"/>
            </a:endParaRPr>
          </a:p>
        </p:txBody>
      </p:sp>
      <p:sp>
        <p:nvSpPr>
          <p:cNvPr id="9222" name="Rectangle 6"/>
          <p:cNvSpPr>
            <a:spLocks noChangeAspect="1" noChangeArrowheads="1"/>
          </p:cNvSpPr>
          <p:nvPr/>
        </p:nvSpPr>
        <p:spPr bwMode="auto">
          <a:xfrm>
            <a:off x="1387475" y="4419600"/>
            <a:ext cx="1371600" cy="461963"/>
          </a:xfrm>
          <a:prstGeom prst="rect">
            <a:avLst/>
          </a:prstGeom>
          <a:solidFill>
            <a:srgbClr val="CCECFF"/>
          </a:solidFill>
          <a:ln w="222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85000"/>
              </a:lnSpc>
            </a:pPr>
            <a:r>
              <a:rPr lang="en-US" sz="1200" b="1" dirty="0">
                <a:solidFill>
                  <a:srgbClr val="000066"/>
                </a:solidFill>
                <a:cs typeface="Arial" charset="0"/>
              </a:rPr>
              <a:t>Local</a:t>
            </a:r>
            <a:br>
              <a:rPr lang="en-US" sz="1200" b="1" dirty="0">
                <a:solidFill>
                  <a:srgbClr val="000066"/>
                </a:solidFill>
                <a:cs typeface="Arial" charset="0"/>
              </a:rPr>
            </a:br>
            <a:r>
              <a:rPr lang="en-US" sz="1200" b="1" dirty="0">
                <a:solidFill>
                  <a:srgbClr val="000066"/>
                </a:solidFill>
                <a:cs typeface="Arial" charset="0"/>
              </a:rPr>
              <a:t>Chapters</a:t>
            </a:r>
            <a:endParaRPr lang="en-US" sz="1200" b="1" baseline="30000" dirty="0">
              <a:solidFill>
                <a:srgbClr val="000066"/>
              </a:solidFill>
              <a:cs typeface="Arial" charset="0"/>
            </a:endParaRPr>
          </a:p>
        </p:txBody>
      </p:sp>
      <p:sp>
        <p:nvSpPr>
          <p:cNvPr id="9223" name="Text Box 7"/>
          <p:cNvSpPr txBox="1">
            <a:spLocks noChangeArrowheads="1"/>
          </p:cNvSpPr>
          <p:nvPr/>
        </p:nvSpPr>
        <p:spPr bwMode="auto">
          <a:xfrm>
            <a:off x="1387475" y="5334000"/>
            <a:ext cx="6858000" cy="296863"/>
          </a:xfrm>
          <a:prstGeom prst="rect">
            <a:avLst/>
          </a:prstGeom>
          <a:solidFill>
            <a:srgbClr val="FFFFCC"/>
          </a:solidFill>
          <a:ln w="222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2865438" algn="ctr"/>
              </a:tabLst>
              <a:defRPr>
                <a:solidFill>
                  <a:schemeClr val="tx1"/>
                </a:solidFill>
                <a:latin typeface="Arial" charset="0"/>
              </a:defRPr>
            </a:lvl1pPr>
            <a:lvl2pPr marL="742950" indent="-285750">
              <a:tabLst>
                <a:tab pos="2865438" algn="ctr"/>
              </a:tabLst>
              <a:defRPr>
                <a:solidFill>
                  <a:schemeClr val="tx1"/>
                </a:solidFill>
                <a:latin typeface="Arial" charset="0"/>
              </a:defRPr>
            </a:lvl2pPr>
            <a:lvl3pPr marL="1143000" indent="-228600">
              <a:tabLst>
                <a:tab pos="2865438" algn="ctr"/>
              </a:tabLst>
              <a:defRPr>
                <a:solidFill>
                  <a:schemeClr val="tx1"/>
                </a:solidFill>
                <a:latin typeface="Arial" charset="0"/>
              </a:defRPr>
            </a:lvl3pPr>
            <a:lvl4pPr marL="1600200" indent="-228600">
              <a:tabLst>
                <a:tab pos="2865438" algn="ctr"/>
              </a:tabLst>
              <a:defRPr>
                <a:solidFill>
                  <a:schemeClr val="tx1"/>
                </a:solidFill>
                <a:latin typeface="Arial" charset="0"/>
              </a:defRPr>
            </a:lvl4pPr>
            <a:lvl5pPr marL="2057400" indent="-228600">
              <a:tabLst>
                <a:tab pos="2865438" algn="ctr"/>
              </a:tabLst>
              <a:defRPr>
                <a:solidFill>
                  <a:schemeClr val="tx1"/>
                </a:solidFill>
                <a:latin typeface="Arial" charset="0"/>
              </a:defRPr>
            </a:lvl5pPr>
            <a:lvl6pPr marL="2514600" indent="-228600" eaLnBrk="0" fontAlgn="base" hangingPunct="0">
              <a:spcBef>
                <a:spcPct val="0"/>
              </a:spcBef>
              <a:spcAft>
                <a:spcPct val="0"/>
              </a:spcAft>
              <a:tabLst>
                <a:tab pos="2865438" algn="ctr"/>
              </a:tabLst>
              <a:defRPr>
                <a:solidFill>
                  <a:schemeClr val="tx1"/>
                </a:solidFill>
                <a:latin typeface="Arial" charset="0"/>
              </a:defRPr>
            </a:lvl6pPr>
            <a:lvl7pPr marL="2971800" indent="-228600" eaLnBrk="0" fontAlgn="base" hangingPunct="0">
              <a:spcBef>
                <a:spcPct val="0"/>
              </a:spcBef>
              <a:spcAft>
                <a:spcPct val="0"/>
              </a:spcAft>
              <a:tabLst>
                <a:tab pos="2865438" algn="ctr"/>
              </a:tabLst>
              <a:defRPr>
                <a:solidFill>
                  <a:schemeClr val="tx1"/>
                </a:solidFill>
                <a:latin typeface="Arial" charset="0"/>
              </a:defRPr>
            </a:lvl7pPr>
            <a:lvl8pPr marL="3429000" indent="-228600" eaLnBrk="0" fontAlgn="base" hangingPunct="0">
              <a:spcBef>
                <a:spcPct val="0"/>
              </a:spcBef>
              <a:spcAft>
                <a:spcPct val="0"/>
              </a:spcAft>
              <a:tabLst>
                <a:tab pos="2865438" algn="ctr"/>
              </a:tabLst>
              <a:defRPr>
                <a:solidFill>
                  <a:schemeClr val="tx1"/>
                </a:solidFill>
                <a:latin typeface="Arial" charset="0"/>
              </a:defRPr>
            </a:lvl8pPr>
            <a:lvl9pPr marL="3886200" indent="-228600" eaLnBrk="0" fontAlgn="base" hangingPunct="0">
              <a:spcBef>
                <a:spcPct val="0"/>
              </a:spcBef>
              <a:spcAft>
                <a:spcPct val="0"/>
              </a:spcAft>
              <a:tabLst>
                <a:tab pos="2865438" algn="ctr"/>
              </a:tabLst>
              <a:defRPr>
                <a:solidFill>
                  <a:schemeClr val="tx1"/>
                </a:solidFill>
                <a:latin typeface="Arial" charset="0"/>
              </a:defRPr>
            </a:lvl9pPr>
          </a:lstStyle>
          <a:p>
            <a:pPr eaLnBrk="1" hangingPunct="1"/>
            <a:r>
              <a:rPr lang="en-US" sz="1200" b="1" dirty="0">
                <a:solidFill>
                  <a:srgbClr val="000066"/>
                </a:solidFill>
                <a:cs typeface="Arial" charset="0"/>
              </a:rPr>
              <a:t>	Staff Support</a:t>
            </a:r>
          </a:p>
        </p:txBody>
      </p:sp>
      <p:sp>
        <p:nvSpPr>
          <p:cNvPr id="9224" name="Text Box 8"/>
          <p:cNvSpPr txBox="1">
            <a:spLocks noChangeArrowheads="1"/>
          </p:cNvSpPr>
          <p:nvPr/>
        </p:nvSpPr>
        <p:spPr bwMode="auto">
          <a:xfrm>
            <a:off x="5959475" y="2286000"/>
            <a:ext cx="2803525" cy="2590800"/>
          </a:xfrm>
          <a:prstGeom prst="rect">
            <a:avLst/>
          </a:prstGeom>
          <a:solidFill>
            <a:srgbClr val="CCECFF"/>
          </a:solidFill>
          <a:ln w="222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b="1" dirty="0">
                <a:solidFill>
                  <a:srgbClr val="160B8C"/>
                </a:solidFill>
                <a:cs typeface="Arial" charset="0"/>
              </a:rPr>
              <a:t>            </a:t>
            </a:r>
            <a:r>
              <a:rPr lang="en-US" sz="1000" b="1" u="sng" dirty="0">
                <a:solidFill>
                  <a:srgbClr val="160B8C"/>
                </a:solidFill>
                <a:cs typeface="Arial" charset="0"/>
              </a:rPr>
              <a:t>Special Expertise Panels</a:t>
            </a:r>
          </a:p>
          <a:p>
            <a:pPr eaLnBrk="1" hangingPunct="1"/>
            <a:endParaRPr lang="en-US" sz="1000" b="1" u="sng" dirty="0">
              <a:solidFill>
                <a:srgbClr val="160B8C"/>
              </a:solidFill>
              <a:cs typeface="Arial" charset="0"/>
            </a:endParaRPr>
          </a:p>
          <a:p>
            <a:pPr eaLnBrk="1" hangingPunct="1">
              <a:buFontTx/>
              <a:buChar char="•"/>
            </a:pPr>
            <a:r>
              <a:rPr lang="en-US" sz="1000" b="1" dirty="0">
                <a:solidFill>
                  <a:srgbClr val="160B8C"/>
                </a:solidFill>
                <a:cs typeface="Arial" charset="0"/>
              </a:rPr>
              <a:t> Corporate Social  Responsibility/Sustainability</a:t>
            </a:r>
          </a:p>
          <a:p>
            <a:pPr eaLnBrk="1" hangingPunct="1">
              <a:buFontTx/>
              <a:buChar char="•"/>
            </a:pPr>
            <a:r>
              <a:rPr lang="en-US" sz="1000" b="1" dirty="0">
                <a:solidFill>
                  <a:srgbClr val="160B8C"/>
                </a:solidFill>
                <a:cs typeface="Arial" charset="0"/>
              </a:rPr>
              <a:t> Employee Health, Safety &amp; Security</a:t>
            </a:r>
          </a:p>
          <a:p>
            <a:pPr eaLnBrk="1" hangingPunct="1">
              <a:buFontTx/>
              <a:buChar char="•"/>
            </a:pPr>
            <a:r>
              <a:rPr lang="en-US" sz="1000" b="1" dirty="0">
                <a:solidFill>
                  <a:srgbClr val="160B8C"/>
                </a:solidFill>
                <a:cs typeface="Arial" charset="0"/>
              </a:rPr>
              <a:t> Employee Relations</a:t>
            </a:r>
          </a:p>
          <a:p>
            <a:pPr eaLnBrk="1" hangingPunct="1">
              <a:buFontTx/>
              <a:buChar char="•"/>
            </a:pPr>
            <a:r>
              <a:rPr lang="en-US" sz="1000" b="1" dirty="0">
                <a:solidFill>
                  <a:srgbClr val="160B8C"/>
                </a:solidFill>
                <a:cs typeface="Arial" charset="0"/>
              </a:rPr>
              <a:t> Ethics</a:t>
            </a:r>
          </a:p>
          <a:p>
            <a:pPr eaLnBrk="1" hangingPunct="1">
              <a:buFontTx/>
              <a:buChar char="•"/>
            </a:pPr>
            <a:r>
              <a:rPr lang="en-US" sz="1000" b="1" dirty="0">
                <a:solidFill>
                  <a:srgbClr val="160B8C"/>
                </a:solidFill>
                <a:cs typeface="Arial" charset="0"/>
              </a:rPr>
              <a:t> Global</a:t>
            </a:r>
          </a:p>
          <a:p>
            <a:pPr eaLnBrk="1" hangingPunct="1">
              <a:buFontTx/>
              <a:buChar char="•"/>
            </a:pPr>
            <a:r>
              <a:rPr lang="en-US" sz="1000" b="1" dirty="0">
                <a:solidFill>
                  <a:srgbClr val="160B8C"/>
                </a:solidFill>
                <a:cs typeface="Arial" charset="0"/>
              </a:rPr>
              <a:t> HR Consulting/Outsourcing</a:t>
            </a:r>
          </a:p>
          <a:p>
            <a:pPr eaLnBrk="1" hangingPunct="1">
              <a:buFontTx/>
              <a:buChar char="•"/>
            </a:pPr>
            <a:r>
              <a:rPr lang="en-US" sz="1000" b="1" dirty="0">
                <a:solidFill>
                  <a:srgbClr val="160B8C"/>
                </a:solidFill>
                <a:cs typeface="Arial" charset="0"/>
              </a:rPr>
              <a:t> Human Capital Measurement/ HR Metrics</a:t>
            </a:r>
          </a:p>
          <a:p>
            <a:pPr eaLnBrk="1" hangingPunct="1">
              <a:buFontTx/>
              <a:buChar char="•"/>
            </a:pPr>
            <a:r>
              <a:rPr lang="en-US" sz="1000" b="1" dirty="0">
                <a:solidFill>
                  <a:srgbClr val="160B8C"/>
                </a:solidFill>
                <a:cs typeface="Arial" charset="0"/>
              </a:rPr>
              <a:t> Labor Relations</a:t>
            </a:r>
          </a:p>
          <a:p>
            <a:pPr eaLnBrk="1" hangingPunct="1">
              <a:buFontTx/>
              <a:buChar char="•"/>
            </a:pPr>
            <a:r>
              <a:rPr lang="en-US" sz="1000" dirty="0">
                <a:solidFill>
                  <a:srgbClr val="160B8C"/>
                </a:solidFill>
                <a:cs typeface="Arial" charset="0"/>
              </a:rPr>
              <a:t> </a:t>
            </a:r>
            <a:r>
              <a:rPr lang="en-US" sz="1000" b="1" dirty="0">
                <a:solidFill>
                  <a:srgbClr val="160B8C"/>
                </a:solidFill>
                <a:cs typeface="Arial" charset="0"/>
              </a:rPr>
              <a:t>Organizational Development</a:t>
            </a:r>
          </a:p>
          <a:p>
            <a:pPr eaLnBrk="1" hangingPunct="1">
              <a:buFontTx/>
              <a:buChar char="•"/>
            </a:pPr>
            <a:r>
              <a:rPr lang="en-US" sz="1000" b="1" dirty="0">
                <a:solidFill>
                  <a:srgbClr val="160B8C"/>
                </a:solidFill>
                <a:cs typeface="Arial" charset="0"/>
              </a:rPr>
              <a:t> Staffing Management</a:t>
            </a:r>
          </a:p>
          <a:p>
            <a:pPr eaLnBrk="1" hangingPunct="1">
              <a:buFontTx/>
              <a:buChar char="•"/>
            </a:pPr>
            <a:r>
              <a:rPr lang="en-US" sz="1000" b="1" dirty="0">
                <a:solidFill>
                  <a:srgbClr val="160B8C"/>
                </a:solidFill>
                <a:cs typeface="Arial" charset="0"/>
              </a:rPr>
              <a:t> Technology &amp; HR Management</a:t>
            </a:r>
          </a:p>
          <a:p>
            <a:pPr eaLnBrk="1" hangingPunct="1">
              <a:buFontTx/>
              <a:buChar char="•"/>
            </a:pPr>
            <a:r>
              <a:rPr lang="en-US" sz="1000" b="1" dirty="0">
                <a:solidFill>
                  <a:srgbClr val="160B8C"/>
                </a:solidFill>
                <a:cs typeface="Arial" charset="0"/>
              </a:rPr>
              <a:t> Total Rewards/Comp &amp; Benefits</a:t>
            </a:r>
          </a:p>
          <a:p>
            <a:pPr eaLnBrk="1" hangingPunct="1">
              <a:buFontTx/>
              <a:buChar char="•"/>
            </a:pPr>
            <a:r>
              <a:rPr lang="en-US" sz="1000" b="1" dirty="0">
                <a:solidFill>
                  <a:srgbClr val="160B8C"/>
                </a:solidFill>
                <a:cs typeface="Arial" charset="0"/>
              </a:rPr>
              <a:t> Workplace Diversity</a:t>
            </a:r>
          </a:p>
        </p:txBody>
      </p:sp>
      <p:sp>
        <p:nvSpPr>
          <p:cNvPr id="9225" name="AutoShape 9"/>
          <p:cNvSpPr>
            <a:spLocks noChangeAspect="1" noChangeArrowheads="1"/>
          </p:cNvSpPr>
          <p:nvPr/>
        </p:nvSpPr>
        <p:spPr bwMode="auto">
          <a:xfrm>
            <a:off x="6264275" y="1447800"/>
            <a:ext cx="1600200" cy="461963"/>
          </a:xfrm>
          <a:prstGeom prst="roundRect">
            <a:avLst>
              <a:gd name="adj" fmla="val 16667"/>
            </a:avLst>
          </a:prstGeom>
          <a:solidFill>
            <a:srgbClr val="006666"/>
          </a:solidFill>
          <a:ln w="22225">
            <a:solidFill>
              <a:srgbClr val="000082"/>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eaLnBrk="1" hangingPunct="1">
              <a:lnSpc>
                <a:spcPct val="85000"/>
              </a:lnSpc>
            </a:pPr>
            <a:r>
              <a:rPr lang="en-US" sz="1600" b="1" dirty="0">
                <a:solidFill>
                  <a:schemeClr val="bg1"/>
                </a:solidFill>
                <a:cs typeface="Arial" charset="0"/>
              </a:rPr>
              <a:t>Governance Committee*</a:t>
            </a:r>
          </a:p>
        </p:txBody>
      </p:sp>
      <p:sp>
        <p:nvSpPr>
          <p:cNvPr id="9226" name="Rectangle 10"/>
          <p:cNvSpPr>
            <a:spLocks noChangeArrowheads="1"/>
          </p:cNvSpPr>
          <p:nvPr/>
        </p:nvSpPr>
        <p:spPr bwMode="auto">
          <a:xfrm>
            <a:off x="3444875" y="2286000"/>
            <a:ext cx="1828800" cy="2590800"/>
          </a:xfrm>
          <a:prstGeom prst="rect">
            <a:avLst/>
          </a:prstGeom>
          <a:solidFill>
            <a:srgbClr val="B20E58"/>
          </a:solidFill>
          <a:ln w="9525">
            <a:solidFill>
              <a:srgbClr val="160B8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1200" b="1" dirty="0">
              <a:solidFill>
                <a:schemeClr val="bg1"/>
              </a:solidFill>
              <a:cs typeface="Arial" charset="0"/>
            </a:endParaRPr>
          </a:p>
        </p:txBody>
      </p:sp>
      <p:sp>
        <p:nvSpPr>
          <p:cNvPr id="9227" name="Line 11"/>
          <p:cNvSpPr>
            <a:spLocks noChangeShapeType="1"/>
          </p:cNvSpPr>
          <p:nvPr/>
        </p:nvSpPr>
        <p:spPr bwMode="auto">
          <a:xfrm flipV="1">
            <a:off x="4359275" y="4876800"/>
            <a:ext cx="0" cy="45720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28" name="Line 12"/>
          <p:cNvSpPr>
            <a:spLocks noChangeShapeType="1"/>
          </p:cNvSpPr>
          <p:nvPr/>
        </p:nvSpPr>
        <p:spPr bwMode="auto">
          <a:xfrm flipV="1">
            <a:off x="7102475" y="4876800"/>
            <a:ext cx="0" cy="45720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29" name="Line 13"/>
          <p:cNvSpPr>
            <a:spLocks noChangeShapeType="1"/>
          </p:cNvSpPr>
          <p:nvPr/>
        </p:nvSpPr>
        <p:spPr bwMode="auto">
          <a:xfrm flipH="1">
            <a:off x="2759075" y="4649788"/>
            <a:ext cx="685800" cy="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0" name="Line 14"/>
          <p:cNvSpPr>
            <a:spLocks noChangeShapeType="1"/>
          </p:cNvSpPr>
          <p:nvPr/>
        </p:nvSpPr>
        <p:spPr bwMode="auto">
          <a:xfrm flipH="1">
            <a:off x="5273675" y="3581400"/>
            <a:ext cx="685800" cy="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1" name="Line 15"/>
          <p:cNvSpPr>
            <a:spLocks noChangeShapeType="1"/>
          </p:cNvSpPr>
          <p:nvPr/>
        </p:nvSpPr>
        <p:spPr bwMode="auto">
          <a:xfrm flipH="1">
            <a:off x="2759075" y="3960813"/>
            <a:ext cx="685800" cy="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2" name="Line 16"/>
          <p:cNvSpPr>
            <a:spLocks noChangeShapeType="1"/>
          </p:cNvSpPr>
          <p:nvPr/>
        </p:nvSpPr>
        <p:spPr bwMode="auto">
          <a:xfrm flipH="1">
            <a:off x="5273675" y="1679575"/>
            <a:ext cx="990600" cy="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3" name="Rectangle 17"/>
          <p:cNvSpPr>
            <a:spLocks noChangeAspect="1" noChangeArrowheads="1"/>
          </p:cNvSpPr>
          <p:nvPr/>
        </p:nvSpPr>
        <p:spPr bwMode="auto">
          <a:xfrm>
            <a:off x="1387475" y="2286000"/>
            <a:ext cx="1371600" cy="461963"/>
          </a:xfrm>
          <a:prstGeom prst="rect">
            <a:avLst/>
          </a:prstGeom>
          <a:solidFill>
            <a:srgbClr val="CCECFF"/>
          </a:solidFill>
          <a:ln w="222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85000"/>
              </a:lnSpc>
            </a:pPr>
            <a:r>
              <a:rPr lang="en-US" sz="1200" b="1" dirty="0">
                <a:solidFill>
                  <a:srgbClr val="000066"/>
                </a:solidFill>
                <a:cs typeface="Arial" charset="0"/>
              </a:rPr>
              <a:t>Membership</a:t>
            </a:r>
            <a:br>
              <a:rPr lang="en-US" sz="1200" b="1" dirty="0">
                <a:solidFill>
                  <a:srgbClr val="000066"/>
                </a:solidFill>
                <a:cs typeface="Arial" charset="0"/>
              </a:rPr>
            </a:br>
            <a:r>
              <a:rPr lang="en-US" sz="1200" b="1" dirty="0">
                <a:solidFill>
                  <a:srgbClr val="000066"/>
                </a:solidFill>
                <a:cs typeface="Arial" charset="0"/>
              </a:rPr>
              <a:t>Advisory Council</a:t>
            </a:r>
          </a:p>
        </p:txBody>
      </p:sp>
      <p:sp>
        <p:nvSpPr>
          <p:cNvPr id="9234" name="Text Box 18"/>
          <p:cNvSpPr txBox="1">
            <a:spLocks noChangeArrowheads="1"/>
          </p:cNvSpPr>
          <p:nvPr/>
        </p:nvSpPr>
        <p:spPr bwMode="auto">
          <a:xfrm>
            <a:off x="3581400" y="3336925"/>
            <a:ext cx="160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600" b="1" dirty="0">
                <a:solidFill>
                  <a:schemeClr val="bg1"/>
                </a:solidFill>
                <a:cs typeface="Arial" charset="0"/>
              </a:rPr>
              <a:t>Members</a:t>
            </a:r>
          </a:p>
        </p:txBody>
      </p:sp>
      <p:cxnSp>
        <p:nvCxnSpPr>
          <p:cNvPr id="9235" name="AutoShape 19"/>
          <p:cNvCxnSpPr>
            <a:cxnSpLocks noChangeShapeType="1"/>
            <a:stCxn id="9219" idx="1"/>
            <a:endCxn id="9233" idx="0"/>
          </p:cNvCxnSpPr>
          <p:nvPr/>
        </p:nvCxnSpPr>
        <p:spPr bwMode="auto">
          <a:xfrm rot="10800000" flipV="1">
            <a:off x="2073275" y="1681163"/>
            <a:ext cx="1360488" cy="593725"/>
          </a:xfrm>
          <a:prstGeom prst="bentConnector2">
            <a:avLst/>
          </a:prstGeom>
          <a:noFill/>
          <a:ln w="9525">
            <a:solidFill>
              <a:srgbClr val="006666"/>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36" name="Text Box 20"/>
          <p:cNvSpPr txBox="1">
            <a:spLocks noChangeArrowheads="1"/>
          </p:cNvSpPr>
          <p:nvPr/>
        </p:nvSpPr>
        <p:spPr bwMode="auto">
          <a:xfrm>
            <a:off x="1371600" y="5715000"/>
            <a:ext cx="7620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400" b="1" dirty="0">
                <a:solidFill>
                  <a:srgbClr val="000066"/>
                </a:solidFill>
                <a:cs typeface="Arial" charset="0"/>
              </a:rPr>
              <a:t>*</a:t>
            </a:r>
            <a:r>
              <a:rPr lang="en-US" sz="1400" b="1" dirty="0">
                <a:solidFill>
                  <a:srgbClr val="618DD1"/>
                </a:solidFill>
                <a:cs typeface="Arial" charset="0"/>
              </a:rPr>
              <a:t>Governance Committee approves appointment of members to special expertise panels.</a:t>
            </a:r>
          </a:p>
        </p:txBody>
      </p:sp>
      <p:sp>
        <p:nvSpPr>
          <p:cNvPr id="9237" name="Line 21"/>
          <p:cNvSpPr>
            <a:spLocks noChangeShapeType="1"/>
          </p:cNvSpPr>
          <p:nvPr/>
        </p:nvSpPr>
        <p:spPr bwMode="auto">
          <a:xfrm flipV="1">
            <a:off x="2073275" y="2743200"/>
            <a:ext cx="0" cy="22860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8" name="Line 22"/>
          <p:cNvSpPr>
            <a:spLocks noChangeShapeType="1"/>
          </p:cNvSpPr>
          <p:nvPr/>
        </p:nvSpPr>
        <p:spPr bwMode="auto">
          <a:xfrm flipV="1">
            <a:off x="2073275" y="3429000"/>
            <a:ext cx="0" cy="30480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9" name="Line 23"/>
          <p:cNvSpPr>
            <a:spLocks noChangeShapeType="1"/>
          </p:cNvSpPr>
          <p:nvPr/>
        </p:nvSpPr>
        <p:spPr bwMode="auto">
          <a:xfrm flipV="1">
            <a:off x="2073275" y="4191000"/>
            <a:ext cx="0" cy="22860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0" name="Line 24"/>
          <p:cNvSpPr>
            <a:spLocks noChangeShapeType="1"/>
          </p:cNvSpPr>
          <p:nvPr/>
        </p:nvSpPr>
        <p:spPr bwMode="auto">
          <a:xfrm flipV="1">
            <a:off x="2073275" y="4876800"/>
            <a:ext cx="0" cy="45720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1" name="Line 25"/>
          <p:cNvSpPr>
            <a:spLocks noChangeShapeType="1"/>
          </p:cNvSpPr>
          <p:nvPr/>
        </p:nvSpPr>
        <p:spPr bwMode="auto">
          <a:xfrm flipH="1">
            <a:off x="2759075" y="3201988"/>
            <a:ext cx="685800" cy="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2" name="Line 26"/>
          <p:cNvSpPr>
            <a:spLocks noChangeShapeType="1"/>
          </p:cNvSpPr>
          <p:nvPr/>
        </p:nvSpPr>
        <p:spPr bwMode="auto">
          <a:xfrm flipH="1">
            <a:off x="2759075" y="2517775"/>
            <a:ext cx="685800" cy="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3" name="Line 27"/>
          <p:cNvSpPr>
            <a:spLocks noChangeShapeType="1"/>
          </p:cNvSpPr>
          <p:nvPr/>
        </p:nvSpPr>
        <p:spPr bwMode="auto">
          <a:xfrm flipV="1">
            <a:off x="4359275" y="1905000"/>
            <a:ext cx="0" cy="3810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4" name="Line 28"/>
          <p:cNvSpPr>
            <a:spLocks noChangeShapeType="1"/>
          </p:cNvSpPr>
          <p:nvPr/>
        </p:nvSpPr>
        <p:spPr bwMode="auto">
          <a:xfrm flipV="1">
            <a:off x="7064375" y="1905000"/>
            <a:ext cx="0" cy="381000"/>
          </a:xfrm>
          <a:prstGeom prst="line">
            <a:avLst/>
          </a:prstGeom>
          <a:noFill/>
          <a:ln w="9525">
            <a:solidFill>
              <a:srgbClr val="0066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5" name="Text Box 29"/>
          <p:cNvSpPr txBox="1">
            <a:spLocks noChangeArrowheads="1"/>
          </p:cNvSpPr>
          <p:nvPr/>
        </p:nvSpPr>
        <p:spPr bwMode="auto">
          <a:xfrm>
            <a:off x="609600" y="6248400"/>
            <a:ext cx="25908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200" i="1" dirty="0">
                <a:cs typeface="Arial" charset="0"/>
              </a:rPr>
              <a:t>As of May 2010</a:t>
            </a:r>
          </a:p>
          <a:p>
            <a:pPr eaLnBrk="1" hangingPunct="1">
              <a:spcBef>
                <a:spcPct val="50000"/>
              </a:spcBef>
            </a:pPr>
            <a:endParaRPr lang="en-US" sz="1200" i="1" dirty="0">
              <a:cs typeface="Arial" charset="0"/>
            </a:endParaRPr>
          </a:p>
        </p:txBody>
      </p:sp>
      <p:sp>
        <p:nvSpPr>
          <p:cNvPr id="9246" name="Text Box 30"/>
          <p:cNvSpPr txBox="1">
            <a:spLocks noChangeArrowheads="1"/>
          </p:cNvSpPr>
          <p:nvPr/>
        </p:nvSpPr>
        <p:spPr bwMode="auto">
          <a:xfrm>
            <a:off x="4114800" y="152400"/>
            <a:ext cx="502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dirty="0">
                <a:solidFill>
                  <a:schemeClr val="bg1"/>
                </a:solidFill>
              </a:rPr>
              <a:t>SHRM Orientation</a:t>
            </a:r>
          </a:p>
        </p:txBody>
      </p:sp>
      <p:sp>
        <p:nvSpPr>
          <p:cNvPr id="9247" name="Rectangle 31"/>
          <p:cNvSpPr>
            <a:spLocks noChangeArrowheads="1"/>
          </p:cNvSpPr>
          <p:nvPr/>
        </p:nvSpPr>
        <p:spPr bwMode="auto">
          <a:xfrm>
            <a:off x="304800" y="3657600"/>
            <a:ext cx="9144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dirty="0"/>
              <a:t>NHRMA</a:t>
            </a:r>
          </a:p>
        </p:txBody>
      </p:sp>
      <p:sp>
        <p:nvSpPr>
          <p:cNvPr id="9248" name="Line 41"/>
          <p:cNvSpPr>
            <a:spLocks noChangeShapeType="1"/>
          </p:cNvSpPr>
          <p:nvPr/>
        </p:nvSpPr>
        <p:spPr bwMode="auto">
          <a:xfrm>
            <a:off x="1219200" y="3962400"/>
            <a:ext cx="76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 name="Footer Placeholder 1"/>
          <p:cNvSpPr>
            <a:spLocks noGrp="1"/>
          </p:cNvSpPr>
          <p:nvPr>
            <p:ph type="ftr" sz="quarter" idx="11"/>
          </p:nvPr>
        </p:nvSpPr>
        <p:spPr/>
        <p:txBody>
          <a:bodyPr/>
          <a:lstStyle/>
          <a:p>
            <a:pPr>
              <a:defRPr/>
            </a:pPr>
            <a:r>
              <a:rPr lang="en-US" dirty="0" smtClean="0"/>
              <a:t>2012</a:t>
            </a:r>
            <a:endParaRPr lang="en-US" dirty="0"/>
          </a:p>
        </p:txBody>
      </p:sp>
      <p:sp>
        <p:nvSpPr>
          <p:cNvPr id="3" name="Slide Number Placeholder 2"/>
          <p:cNvSpPr>
            <a:spLocks noGrp="1"/>
          </p:cNvSpPr>
          <p:nvPr>
            <p:ph type="sldNum" sz="quarter" idx="12"/>
          </p:nvPr>
        </p:nvSpPr>
        <p:spPr/>
        <p:txBody>
          <a:bodyPr/>
          <a:lstStyle/>
          <a:p>
            <a:pPr>
              <a:defRPr/>
            </a:pPr>
            <a:fld id="{15A81A3A-5727-4E32-B135-E3E5A83D71F2}" type="slidenum">
              <a:rPr lang="en-US" smtClean="0"/>
              <a:pPr>
                <a:defRPr/>
              </a:pPr>
              <a:t>29</a:t>
            </a:fld>
            <a:endParaRPr lang="en-US" dirty="0"/>
          </a:p>
        </p:txBody>
      </p:sp>
    </p:spTree>
    <p:extLst>
      <p:ext uri="{BB962C8B-B14F-4D97-AF65-F5344CB8AC3E}">
        <p14:creationId xmlns:p14="http://schemas.microsoft.com/office/powerpoint/2010/main" val="20398536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The NHRMA Advantage!</a:t>
            </a:r>
            <a:endParaRPr lang="en-US" dirty="0"/>
          </a:p>
        </p:txBody>
      </p:sp>
    </p:spTree>
    <p:extLst>
      <p:ext uri="{BB962C8B-B14F-4D97-AF65-F5344CB8AC3E}">
        <p14:creationId xmlns:p14="http://schemas.microsoft.com/office/powerpoint/2010/main" val="14825164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endParaRPr lang="en-US" dirty="0"/>
          </a:p>
        </p:txBody>
      </p:sp>
      <p:sp>
        <p:nvSpPr>
          <p:cNvPr id="7" name="Subtitle 6"/>
          <p:cNvSpPr>
            <a:spLocks noGrp="1"/>
          </p:cNvSpPr>
          <p:nvPr>
            <p:ph type="subTitle" idx="1"/>
          </p:nvPr>
        </p:nvSpPr>
        <p:spPr/>
        <p:txBody>
          <a:bodyPr/>
          <a:lstStyle/>
          <a:p>
            <a:r>
              <a:rPr lang="en-US" dirty="0" smtClean="0"/>
              <a:t>Underutilized </a:t>
            </a:r>
          </a:p>
          <a:p>
            <a:r>
              <a:rPr lang="en-US" dirty="0" smtClean="0"/>
              <a:t>Benefits</a:t>
            </a:r>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30</a:t>
            </a:fld>
            <a:endParaRPr lang="en-US" dirty="0"/>
          </a:p>
        </p:txBody>
      </p:sp>
    </p:spTree>
    <p:extLst>
      <p:ext uri="{BB962C8B-B14F-4D97-AF65-F5344CB8AC3E}">
        <p14:creationId xmlns:p14="http://schemas.microsoft.com/office/powerpoint/2010/main" val="41098942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dirty="0"/>
              <a:t>Professional Development </a:t>
            </a:r>
          </a:p>
        </p:txBody>
      </p:sp>
      <p:sp>
        <p:nvSpPr>
          <p:cNvPr id="3" name="Content Placeholder 2"/>
          <p:cNvSpPr>
            <a:spLocks noGrp="1"/>
          </p:cNvSpPr>
          <p:nvPr>
            <p:ph idx="1"/>
          </p:nvPr>
        </p:nvSpPr>
        <p:spPr/>
        <p:txBody>
          <a:bodyPr/>
          <a:lstStyle/>
          <a:p>
            <a:pPr lvl="0">
              <a:buFont typeface="Wingdings" pitchFamily="2" charset="2"/>
              <a:buChar char="q"/>
            </a:pPr>
            <a:r>
              <a:rPr lang="en-US" sz="2400" dirty="0"/>
              <a:t>Regional C</a:t>
            </a:r>
            <a:r>
              <a:rPr lang="en-US" sz="2400" dirty="0" smtClean="0"/>
              <a:t>onference &amp; Tradeshow with </a:t>
            </a:r>
            <a:r>
              <a:rPr lang="en-US" sz="2400" dirty="0"/>
              <a:t>350-500 </a:t>
            </a:r>
            <a:r>
              <a:rPr lang="en-US" sz="2400" dirty="0" smtClean="0"/>
              <a:t>attendees</a:t>
            </a:r>
            <a:r>
              <a:rPr lang="en-US" sz="2400" dirty="0"/>
              <a:t>, booths </a:t>
            </a:r>
            <a:r>
              <a:rPr lang="en-US" sz="2400" dirty="0" smtClean="0"/>
              <a:t>&amp; </a:t>
            </a:r>
            <a:r>
              <a:rPr lang="en-US" sz="2400" dirty="0"/>
              <a:t>special </a:t>
            </a:r>
            <a:r>
              <a:rPr lang="en-US" sz="2400" dirty="0" smtClean="0"/>
              <a:t>events (rotates) </a:t>
            </a:r>
          </a:p>
          <a:p>
            <a:pPr lvl="0">
              <a:buFont typeface="Wingdings" pitchFamily="2" charset="2"/>
              <a:buChar char="q"/>
            </a:pPr>
            <a:r>
              <a:rPr lang="en-US" sz="2400" dirty="0" smtClean="0"/>
              <a:t>HR </a:t>
            </a:r>
            <a:r>
              <a:rPr lang="en-US" sz="2400" dirty="0"/>
              <a:t>Foundations </a:t>
            </a:r>
            <a:r>
              <a:rPr lang="en-US" sz="2400" dirty="0" smtClean="0"/>
              <a:t>Seminars*:</a:t>
            </a:r>
          </a:p>
          <a:p>
            <a:pPr lvl="1">
              <a:buFont typeface="Wingdings" pitchFamily="2" charset="2"/>
              <a:buChar char="§"/>
            </a:pPr>
            <a:r>
              <a:rPr lang="en-US" sz="2000" dirty="0" smtClean="0"/>
              <a:t>OR </a:t>
            </a:r>
            <a:r>
              <a:rPr lang="en-US" sz="2000" dirty="0"/>
              <a:t>&amp; WA, </a:t>
            </a:r>
            <a:r>
              <a:rPr lang="en-US" sz="2000" dirty="0" smtClean="0"/>
              <a:t>yearly</a:t>
            </a:r>
          </a:p>
          <a:p>
            <a:pPr lvl="1">
              <a:buFont typeface="Wingdings" pitchFamily="2" charset="2"/>
              <a:buChar char="§"/>
            </a:pPr>
            <a:r>
              <a:rPr lang="en-US" sz="2000" dirty="0" smtClean="0"/>
              <a:t>AK bi-yearly </a:t>
            </a:r>
          </a:p>
          <a:p>
            <a:pPr>
              <a:buFont typeface="Wingdings" pitchFamily="2" charset="2"/>
              <a:buChar char="q"/>
            </a:pPr>
            <a:r>
              <a:rPr lang="en-US" sz="2400" dirty="0" smtClean="0">
                <a:solidFill>
                  <a:schemeClr val="accent1">
                    <a:lumMod val="50000"/>
                  </a:schemeClr>
                </a:solidFill>
              </a:rPr>
              <a:t>Website </a:t>
            </a:r>
            <a:r>
              <a:rPr lang="en-US" sz="2400" dirty="0">
                <a:solidFill>
                  <a:schemeClr val="accent1">
                    <a:lumMod val="50000"/>
                  </a:schemeClr>
                </a:solidFill>
              </a:rPr>
              <a:t>has free job </a:t>
            </a:r>
            <a:r>
              <a:rPr lang="en-US" sz="2400" dirty="0" smtClean="0">
                <a:solidFill>
                  <a:schemeClr val="accent1">
                    <a:lumMod val="50000"/>
                  </a:schemeClr>
                </a:solidFill>
              </a:rPr>
              <a:t>positions, resume postings, </a:t>
            </a:r>
            <a:r>
              <a:rPr lang="en-US" sz="2400" dirty="0">
                <a:solidFill>
                  <a:schemeClr val="accent1">
                    <a:lumMod val="50000"/>
                  </a:schemeClr>
                </a:solidFill>
              </a:rPr>
              <a:t>and a list of HR </a:t>
            </a:r>
            <a:r>
              <a:rPr lang="en-US" sz="2400" dirty="0" smtClean="0">
                <a:solidFill>
                  <a:schemeClr val="accent1">
                    <a:lumMod val="50000"/>
                  </a:schemeClr>
                </a:solidFill>
              </a:rPr>
              <a:t>Resources</a:t>
            </a:r>
          </a:p>
          <a:p>
            <a:r>
              <a:rPr lang="en-US" sz="2400" dirty="0">
                <a:solidFill>
                  <a:schemeClr val="accent1">
                    <a:lumMod val="50000"/>
                  </a:schemeClr>
                </a:solidFill>
              </a:rPr>
              <a:t>Sponsors </a:t>
            </a:r>
            <a:r>
              <a:rPr lang="en-US" sz="2400" dirty="0" smtClean="0">
                <a:solidFill>
                  <a:schemeClr val="accent1">
                    <a:lumMod val="50000"/>
                  </a:schemeClr>
                </a:solidFill>
              </a:rPr>
              <a:t>&amp; </a:t>
            </a:r>
            <a:r>
              <a:rPr lang="en-US" sz="2400" dirty="0">
                <a:solidFill>
                  <a:schemeClr val="accent1">
                    <a:lumMod val="50000"/>
                  </a:schemeClr>
                </a:solidFill>
              </a:rPr>
              <a:t>provides a half day Leadership </a:t>
            </a:r>
            <a:r>
              <a:rPr lang="en-US" sz="2400" dirty="0" smtClean="0">
                <a:solidFill>
                  <a:schemeClr val="accent1">
                    <a:lumMod val="50000"/>
                  </a:schemeClr>
                </a:solidFill>
              </a:rPr>
              <a:t>Training </a:t>
            </a:r>
            <a:r>
              <a:rPr lang="en-US" sz="2400" dirty="0">
                <a:solidFill>
                  <a:schemeClr val="accent1">
                    <a:lumMod val="50000"/>
                  </a:schemeClr>
                </a:solidFill>
              </a:rPr>
              <a:t>workshop for chapter </a:t>
            </a:r>
            <a:r>
              <a:rPr lang="en-US" sz="2400" dirty="0" smtClean="0">
                <a:solidFill>
                  <a:schemeClr val="accent1">
                    <a:lumMod val="50000"/>
                  </a:schemeClr>
                </a:solidFill>
              </a:rPr>
              <a:t>&amp; state leaders</a:t>
            </a:r>
          </a:p>
          <a:p>
            <a:pPr marL="0" indent="0">
              <a:buNone/>
            </a:pPr>
            <a:r>
              <a:rPr lang="en-US" sz="2400" dirty="0"/>
              <a:t> </a:t>
            </a:r>
            <a:r>
              <a:rPr lang="en-US" sz="2400" dirty="0" smtClean="0"/>
              <a:t>  </a:t>
            </a:r>
            <a:r>
              <a:rPr lang="en-US" sz="2400" dirty="0" smtClean="0">
                <a:solidFill>
                  <a:schemeClr val="accent1">
                    <a:lumMod val="50000"/>
                  </a:schemeClr>
                </a:solidFill>
              </a:rPr>
              <a:t>(SHRM </a:t>
            </a:r>
            <a:r>
              <a:rPr lang="en-US" sz="2400" dirty="0">
                <a:solidFill>
                  <a:schemeClr val="accent1">
                    <a:lumMod val="50000"/>
                  </a:schemeClr>
                </a:solidFill>
              </a:rPr>
              <a:t>Regional </a:t>
            </a:r>
            <a:r>
              <a:rPr lang="en-US" sz="2400" dirty="0" smtClean="0">
                <a:solidFill>
                  <a:schemeClr val="accent1">
                    <a:lumMod val="50000"/>
                  </a:schemeClr>
                </a:solidFill>
              </a:rPr>
              <a:t>Team &amp; </a:t>
            </a:r>
            <a:r>
              <a:rPr lang="en-US" sz="2400" dirty="0">
                <a:solidFill>
                  <a:schemeClr val="accent1">
                    <a:lumMod val="50000"/>
                  </a:schemeClr>
                </a:solidFill>
              </a:rPr>
              <a:t>SHRM </a:t>
            </a:r>
            <a:r>
              <a:rPr lang="en-US" sz="2400" dirty="0" smtClean="0">
                <a:solidFill>
                  <a:schemeClr val="accent1">
                    <a:lumMod val="50000"/>
                  </a:schemeClr>
                </a:solidFill>
              </a:rPr>
              <a:t>HQ speaker)</a:t>
            </a:r>
            <a:endParaRPr lang="en-US" sz="2000" dirty="0" smtClean="0">
              <a:solidFill>
                <a:schemeClr val="accent1">
                  <a:lumMod val="50000"/>
                </a:schemeClr>
              </a:solidFill>
            </a:endParaRPr>
          </a:p>
          <a:p>
            <a:pPr marL="0" lvl="1" indent="0">
              <a:buClr>
                <a:schemeClr val="bg2"/>
              </a:buClr>
              <a:buSzPct val="70000"/>
              <a:buNone/>
            </a:pPr>
            <a:endParaRPr lang="en-US" sz="1800" dirty="0" smtClean="0"/>
          </a:p>
          <a:p>
            <a:pPr marL="0" lvl="1" indent="0">
              <a:buClr>
                <a:schemeClr val="bg2"/>
              </a:buClr>
              <a:buSzPct val="70000"/>
              <a:buNone/>
            </a:pPr>
            <a:r>
              <a:rPr lang="en-US" sz="1800" dirty="0" smtClean="0"/>
              <a:t>*attendees that are not SHRM members pay additional &amp; NHRMA pays for their SHRM membership) (Adds 50-100 SHRM members a year)</a:t>
            </a:r>
          </a:p>
          <a:p>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31</a:t>
            </a:fld>
            <a:endParaRPr lang="en-US" dirty="0"/>
          </a:p>
        </p:txBody>
      </p:sp>
    </p:spTree>
    <p:extLst>
      <p:ext uri="{BB962C8B-B14F-4D97-AF65-F5344CB8AC3E}">
        <p14:creationId xmlns:p14="http://schemas.microsoft.com/office/powerpoint/2010/main" val="10763757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grpId="0" nodeType="withEffect">
                                  <p:stCondLst>
                                    <p:cond delay="0"/>
                                  </p:stCondLst>
                                  <p:childTnLst>
                                    <p:set>
                                      <p:cBhvr rctx="PPT">
                                        <p:cTn id="12" dur="indefinite"/>
                                        <p:tgtEl>
                                          <p:spTgt spid="3">
                                            <p:txEl>
                                              <p:pRg st="2" end="2"/>
                                            </p:txEl>
                                          </p:spTgt>
                                        </p:tgtEl>
                                        <p:attrNameLst>
                                          <p:attrName>style.opacity</p:attrName>
                                        </p:attrNameLst>
                                      </p:cBhvr>
                                      <p:to>
                                        <p:strVal val="0.5"/>
                                      </p:to>
                                    </p:set>
                                    <p:animEffect filter="image" prLst="opacity: 0.5">
                                      <p:cBhvr rctx="IE">
                                        <p:cTn id="13" dur="indefinite"/>
                                        <p:tgtEl>
                                          <p:spTgt spid="3">
                                            <p:txEl>
                                              <p:pRg st="2" end="2"/>
                                            </p:txEl>
                                          </p:spTgt>
                                        </p:tgtEl>
                                      </p:cBhvr>
                                    </p:animEffect>
                                  </p:childTnLst>
                                </p:cTn>
                              </p:par>
                              <p:par>
                                <p:cTn id="14" presetID="9" presetClass="emph" presetSubtype="0" grpId="0" nodeType="withEffect">
                                  <p:stCondLst>
                                    <p:cond delay="0"/>
                                  </p:stCondLst>
                                  <p:childTnLst>
                                    <p:set>
                                      <p:cBhvr rctx="PPT">
                                        <p:cTn id="15" dur="indefinite"/>
                                        <p:tgtEl>
                                          <p:spTgt spid="3">
                                            <p:txEl>
                                              <p:pRg st="3" end="3"/>
                                            </p:txEl>
                                          </p:spTgt>
                                        </p:tgtEl>
                                        <p:attrNameLst>
                                          <p:attrName>style.opacity</p:attrName>
                                        </p:attrNameLst>
                                      </p:cBhvr>
                                      <p:to>
                                        <p:strVal val="0.5"/>
                                      </p:to>
                                    </p:set>
                                    <p:animEffect filter="image" prLst="opacity: 0.5">
                                      <p:cBhvr rctx="IE">
                                        <p:cTn id="16" dur="indefinite"/>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dirty="0" smtClean="0"/>
              <a:t>SHRM New Professional &amp; Student Chapter Support</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en-US" sz="2400" dirty="0" smtClean="0">
                <a:solidFill>
                  <a:schemeClr val="accent1">
                    <a:lumMod val="50000"/>
                  </a:schemeClr>
                </a:solidFill>
              </a:rPr>
              <a:t>Provides funding for newly formed professional chapters in AK, OR, &amp; WA</a:t>
            </a:r>
          </a:p>
          <a:p>
            <a:pPr>
              <a:buFont typeface="Wingdings" pitchFamily="2" charset="2"/>
              <a:buChar char="q"/>
            </a:pPr>
            <a:endParaRPr lang="en-US" sz="2400" dirty="0" smtClean="0">
              <a:solidFill>
                <a:schemeClr val="accent1">
                  <a:lumMod val="50000"/>
                </a:schemeClr>
              </a:solidFill>
            </a:endParaRPr>
          </a:p>
          <a:p>
            <a:pPr lvl="0">
              <a:buFont typeface="Wingdings" pitchFamily="2" charset="2"/>
              <a:buChar char="q"/>
            </a:pPr>
            <a:r>
              <a:rPr lang="en-US" sz="2400" dirty="0" smtClean="0">
                <a:solidFill>
                  <a:schemeClr val="accent1">
                    <a:lumMod val="50000"/>
                  </a:schemeClr>
                </a:solidFill>
              </a:rPr>
              <a:t>Provides funding for newly formed SHRM student chapters in AK, OR, &amp; WA</a:t>
            </a:r>
          </a:p>
          <a:p>
            <a:pPr lvl="0"/>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32</a:t>
            </a:fld>
            <a:endParaRPr lang="en-US" dirty="0"/>
          </a:p>
        </p:txBody>
      </p:sp>
    </p:spTree>
    <p:extLst>
      <p:ext uri="{BB962C8B-B14F-4D97-AF65-F5344CB8AC3E}">
        <p14:creationId xmlns:p14="http://schemas.microsoft.com/office/powerpoint/2010/main" val="40201712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dirty="0" smtClean="0"/>
              <a:t>SHRM State Council Support</a:t>
            </a:r>
            <a:endParaRPr lang="en-US" dirty="0"/>
          </a:p>
        </p:txBody>
      </p:sp>
      <p:sp>
        <p:nvSpPr>
          <p:cNvPr id="3" name="Content Placeholder 2"/>
          <p:cNvSpPr>
            <a:spLocks noGrp="1"/>
          </p:cNvSpPr>
          <p:nvPr>
            <p:ph idx="1"/>
          </p:nvPr>
        </p:nvSpPr>
        <p:spPr/>
        <p:txBody>
          <a:bodyPr/>
          <a:lstStyle/>
          <a:p>
            <a:pPr lvl="0"/>
            <a:r>
              <a:rPr lang="en-US" sz="2400" dirty="0" smtClean="0"/>
              <a:t>Provides </a:t>
            </a:r>
            <a:r>
              <a:rPr lang="en-US" sz="2400" dirty="0"/>
              <a:t>financial support to SHRM State Councils (AK, OR, &amp; WA) with a $1,000 annual </a:t>
            </a:r>
            <a:r>
              <a:rPr lang="en-US" sz="2400" dirty="0" smtClean="0"/>
              <a:t>grant</a:t>
            </a:r>
          </a:p>
          <a:p>
            <a:r>
              <a:rPr lang="en-US" sz="2400" dirty="0" smtClean="0"/>
              <a:t>State Council Directors sit on the NHRMA board to coordinate &amp; better serve the profession by pulling resources, expertise, &amp; volunteers, to work as a collective group</a:t>
            </a:r>
          </a:p>
          <a:p>
            <a:pPr lvl="0"/>
            <a:r>
              <a:rPr lang="en-US" sz="2400" dirty="0" smtClean="0">
                <a:solidFill>
                  <a:schemeClr val="accent1">
                    <a:lumMod val="50000"/>
                  </a:schemeClr>
                </a:solidFill>
              </a:rPr>
              <a:t>Website promotes state council’s events as a service</a:t>
            </a:r>
          </a:p>
          <a:p>
            <a:pPr lvl="0"/>
            <a:r>
              <a:rPr lang="en-US" sz="2400" dirty="0" smtClean="0"/>
              <a:t>Work </a:t>
            </a:r>
            <a:r>
              <a:rPr lang="en-US" sz="2400" dirty="0"/>
              <a:t>with council and chapter leadership to maintain goal of 100% SHRM chapters in </a:t>
            </a:r>
            <a:r>
              <a:rPr lang="en-US" sz="2400" dirty="0" smtClean="0"/>
              <a:t>AK, OR, &amp; WA</a:t>
            </a:r>
            <a:endParaRPr lang="en-US" sz="2400" dirty="0"/>
          </a:p>
          <a:p>
            <a:pPr lvl="0"/>
            <a:r>
              <a:rPr lang="en-US" sz="2400" dirty="0" smtClean="0">
                <a:solidFill>
                  <a:schemeClr val="accent1">
                    <a:lumMod val="50000"/>
                  </a:schemeClr>
                </a:solidFill>
              </a:rPr>
              <a:t>Quarterly </a:t>
            </a:r>
            <a:r>
              <a:rPr lang="en-US" sz="2400" dirty="0">
                <a:solidFill>
                  <a:schemeClr val="accent1">
                    <a:lumMod val="50000"/>
                  </a:schemeClr>
                </a:solidFill>
              </a:rPr>
              <a:t>regional </a:t>
            </a:r>
            <a:r>
              <a:rPr lang="en-US" sz="2400" dirty="0" smtClean="0">
                <a:solidFill>
                  <a:schemeClr val="accent1">
                    <a:lumMod val="50000"/>
                  </a:schemeClr>
                </a:solidFill>
              </a:rPr>
              <a:t>newsletter with state council,</a:t>
            </a:r>
          </a:p>
          <a:p>
            <a:pPr marL="0" lvl="0" indent="0">
              <a:buNone/>
            </a:pPr>
            <a:r>
              <a:rPr lang="en-US" sz="2400" dirty="0">
                <a:solidFill>
                  <a:schemeClr val="accent1">
                    <a:lumMod val="50000"/>
                  </a:schemeClr>
                </a:solidFill>
              </a:rPr>
              <a:t>	</a:t>
            </a:r>
            <a:r>
              <a:rPr lang="en-US" sz="2400" dirty="0" smtClean="0">
                <a:solidFill>
                  <a:schemeClr val="accent1">
                    <a:lumMod val="50000"/>
                  </a:schemeClr>
                </a:solidFill>
              </a:rPr>
              <a:t> chapter &amp; student updates</a:t>
            </a:r>
            <a:endParaRPr lang="en-US" sz="2400" dirty="0">
              <a:solidFill>
                <a:schemeClr val="accent1">
                  <a:lumMod val="50000"/>
                </a:schemeClr>
              </a:solidFill>
            </a:endParaRPr>
          </a:p>
          <a:p>
            <a:pPr marL="0" indent="0">
              <a:buNone/>
            </a:pP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33</a:t>
            </a:fld>
            <a:endParaRPr lang="en-US" dirty="0"/>
          </a:p>
        </p:txBody>
      </p:sp>
    </p:spTree>
    <p:extLst>
      <p:ext uri="{BB962C8B-B14F-4D97-AF65-F5344CB8AC3E}">
        <p14:creationId xmlns:p14="http://schemas.microsoft.com/office/powerpoint/2010/main" val="30058569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grpId="0" nodeType="withEffect">
                                  <p:stCondLst>
                                    <p:cond delay="0"/>
                                  </p:stCondLst>
                                  <p:childTnLst>
                                    <p:set>
                                      <p:cBhvr rctx="PPT">
                                        <p:cTn id="12" dur="indefinite"/>
                                        <p:tgtEl>
                                          <p:spTgt spid="3">
                                            <p:txEl>
                                              <p:pRg st="3" end="3"/>
                                            </p:txEl>
                                          </p:spTgt>
                                        </p:tgtEl>
                                        <p:attrNameLst>
                                          <p:attrName>style.opacity</p:attrName>
                                        </p:attrNameLst>
                                      </p:cBhvr>
                                      <p:to>
                                        <p:strVal val="0.5"/>
                                      </p:to>
                                    </p:set>
                                    <p:animEffect filter="image" prLst="opacity: 0.5">
                                      <p:cBhvr rctx="IE">
                                        <p:cTn id="13" dur="indefinite"/>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dirty="0" smtClean="0"/>
              <a:t>SHRM Chapter Support</a:t>
            </a:r>
            <a:endParaRPr lang="en-US" dirty="0"/>
          </a:p>
        </p:txBody>
      </p:sp>
      <p:sp>
        <p:nvSpPr>
          <p:cNvPr id="3" name="Content Placeholder 2"/>
          <p:cNvSpPr>
            <a:spLocks noGrp="1"/>
          </p:cNvSpPr>
          <p:nvPr>
            <p:ph idx="1"/>
          </p:nvPr>
        </p:nvSpPr>
        <p:spPr/>
        <p:txBody>
          <a:bodyPr/>
          <a:lstStyle/>
          <a:p>
            <a:pPr lvl="0"/>
            <a:r>
              <a:rPr lang="en-US" sz="2400" dirty="0" smtClean="0"/>
              <a:t>Rewards chapters for achieving SHAPE Excel Awards on an annual bases</a:t>
            </a:r>
          </a:p>
          <a:p>
            <a:pPr lvl="1"/>
            <a:r>
              <a:rPr lang="en-US" sz="2400" dirty="0" smtClean="0"/>
              <a:t>Platinum - $1,250</a:t>
            </a:r>
          </a:p>
          <a:p>
            <a:pPr lvl="1"/>
            <a:r>
              <a:rPr lang="en-US" sz="2400" dirty="0" smtClean="0"/>
              <a:t>Gold - $1,000</a:t>
            </a:r>
          </a:p>
          <a:p>
            <a:pPr lvl="1"/>
            <a:r>
              <a:rPr lang="en-US" sz="2400" dirty="0" smtClean="0"/>
              <a:t>Silver - $750</a:t>
            </a:r>
          </a:p>
          <a:p>
            <a:pPr lvl="1"/>
            <a:r>
              <a:rPr lang="en-US" sz="2400" dirty="0" smtClean="0"/>
              <a:t>Bronze - $500</a:t>
            </a:r>
          </a:p>
          <a:p>
            <a:pPr lvl="0"/>
            <a:r>
              <a:rPr lang="en-US" sz="2400" dirty="0" smtClean="0"/>
              <a:t>Shares 25% of the NHRMA Conference revenue with host SHRM chapter(s)</a:t>
            </a:r>
          </a:p>
          <a:p>
            <a:pPr lvl="0"/>
            <a:r>
              <a:rPr lang="en-US" sz="2400" dirty="0" smtClean="0">
                <a:solidFill>
                  <a:schemeClr val="accent1">
                    <a:lumMod val="75000"/>
                  </a:schemeClr>
                </a:solidFill>
              </a:rPr>
              <a:t>Website promotes chapter events as a service</a:t>
            </a:r>
          </a:p>
          <a:p>
            <a:pPr lvl="0"/>
            <a:r>
              <a:rPr lang="en-US" sz="2400" dirty="0" smtClean="0">
                <a:solidFill>
                  <a:schemeClr val="accent1">
                    <a:lumMod val="75000"/>
                  </a:schemeClr>
                </a:solidFill>
              </a:rPr>
              <a:t>Includes chapter news in quarterly regional newsletter</a:t>
            </a:r>
          </a:p>
          <a:p>
            <a:pPr lvl="0"/>
            <a:endParaRPr lang="en-US" sz="2400" dirty="0" smtClean="0"/>
          </a:p>
          <a:p>
            <a:pPr lvl="0"/>
            <a:endParaRPr lang="en-US" sz="2400" dirty="0" smtClean="0"/>
          </a:p>
          <a:p>
            <a:pPr lvl="0"/>
            <a:endParaRPr lang="en-US" sz="2400" dirty="0" smtClean="0"/>
          </a:p>
          <a:p>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34</a:t>
            </a:fld>
            <a:endParaRPr lang="en-US" dirty="0"/>
          </a:p>
        </p:txBody>
      </p:sp>
    </p:spTree>
    <p:extLst>
      <p:ext uri="{BB962C8B-B14F-4D97-AF65-F5344CB8AC3E}">
        <p14:creationId xmlns:p14="http://schemas.microsoft.com/office/powerpoint/2010/main" val="18600549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grpId="0" nodeType="withEffect">
                                  <p:stCondLst>
                                    <p:cond delay="0"/>
                                  </p:stCondLst>
                                  <p:childTnLst>
                                    <p:set>
                                      <p:cBhvr rctx="PPT">
                                        <p:cTn id="12" dur="indefinite"/>
                                        <p:tgtEl>
                                          <p:spTgt spid="3">
                                            <p:txEl>
                                              <p:pRg st="2" end="2"/>
                                            </p:txEl>
                                          </p:spTgt>
                                        </p:tgtEl>
                                        <p:attrNameLst>
                                          <p:attrName>style.opacity</p:attrName>
                                        </p:attrNameLst>
                                      </p:cBhvr>
                                      <p:to>
                                        <p:strVal val="0.5"/>
                                      </p:to>
                                    </p:set>
                                    <p:animEffect filter="image" prLst="opacity: 0.5">
                                      <p:cBhvr rctx="IE">
                                        <p:cTn id="13" dur="indefinite"/>
                                        <p:tgtEl>
                                          <p:spTgt spid="3">
                                            <p:txEl>
                                              <p:pRg st="2" end="2"/>
                                            </p:txEl>
                                          </p:spTgt>
                                        </p:tgtEl>
                                      </p:cBhvr>
                                    </p:animEffect>
                                  </p:childTnLst>
                                </p:cTn>
                              </p:par>
                              <p:par>
                                <p:cTn id="14" presetID="9" presetClass="emph" presetSubtype="0" grpId="0" nodeType="withEffect">
                                  <p:stCondLst>
                                    <p:cond delay="0"/>
                                  </p:stCondLst>
                                  <p:childTnLst>
                                    <p:set>
                                      <p:cBhvr rctx="PPT">
                                        <p:cTn id="15" dur="indefinite"/>
                                        <p:tgtEl>
                                          <p:spTgt spid="3">
                                            <p:txEl>
                                              <p:pRg st="3" end="3"/>
                                            </p:txEl>
                                          </p:spTgt>
                                        </p:tgtEl>
                                        <p:attrNameLst>
                                          <p:attrName>style.opacity</p:attrName>
                                        </p:attrNameLst>
                                      </p:cBhvr>
                                      <p:to>
                                        <p:strVal val="0.5"/>
                                      </p:to>
                                    </p:set>
                                    <p:animEffect filter="image" prLst="opacity: 0.5">
                                      <p:cBhvr rctx="IE">
                                        <p:cTn id="16" dur="indefinite"/>
                                        <p:tgtEl>
                                          <p:spTgt spid="3">
                                            <p:txEl>
                                              <p:pRg st="3" end="3"/>
                                            </p:txEl>
                                          </p:spTgt>
                                        </p:tgtEl>
                                      </p:cBhvr>
                                    </p:animEffect>
                                  </p:childTnLst>
                                </p:cTn>
                              </p:par>
                              <p:par>
                                <p:cTn id="17" presetID="9" presetClass="emph" presetSubtype="0" grpId="0" nodeType="withEffect">
                                  <p:stCondLst>
                                    <p:cond delay="0"/>
                                  </p:stCondLst>
                                  <p:childTnLst>
                                    <p:set>
                                      <p:cBhvr rctx="PPT">
                                        <p:cTn id="18" dur="indefinite"/>
                                        <p:tgtEl>
                                          <p:spTgt spid="3">
                                            <p:txEl>
                                              <p:pRg st="4" end="4"/>
                                            </p:txEl>
                                          </p:spTgt>
                                        </p:tgtEl>
                                        <p:attrNameLst>
                                          <p:attrName>style.opacity</p:attrName>
                                        </p:attrNameLst>
                                      </p:cBhvr>
                                      <p:to>
                                        <p:strVal val="0.5"/>
                                      </p:to>
                                    </p:set>
                                    <p:animEffect filter="image" prLst="opacity: 0.5">
                                      <p:cBhvr rctx="IE">
                                        <p:cTn id="19" dur="indefinite"/>
                                        <p:tgtEl>
                                          <p:spTgt spid="3">
                                            <p:txEl>
                                              <p:pRg st="4" end="4"/>
                                            </p:txEl>
                                          </p:spTgt>
                                        </p:tgtEl>
                                      </p:cBhvr>
                                    </p:animEffect>
                                  </p:childTnLst>
                                </p:cTn>
                              </p:par>
                              <p:par>
                                <p:cTn id="20" presetID="9" presetClass="emph" presetSubtype="0" grpId="0" nodeType="withEffect">
                                  <p:stCondLst>
                                    <p:cond delay="0"/>
                                  </p:stCondLst>
                                  <p:childTnLst>
                                    <p:set>
                                      <p:cBhvr rctx="PPT">
                                        <p:cTn id="21" dur="indefinite"/>
                                        <p:tgtEl>
                                          <p:spTgt spid="3">
                                            <p:txEl>
                                              <p:pRg st="5" end="5"/>
                                            </p:txEl>
                                          </p:spTgt>
                                        </p:tgtEl>
                                        <p:attrNameLst>
                                          <p:attrName>style.opacity</p:attrName>
                                        </p:attrNameLst>
                                      </p:cBhvr>
                                      <p:to>
                                        <p:strVal val="0.5"/>
                                      </p:to>
                                    </p:set>
                                    <p:animEffect filter="image" prLst="opacity: 0.5">
                                      <p:cBhvr rctx="IE">
                                        <p:cTn id="22" dur="indefinite"/>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533400"/>
            <a:ext cx="6553200" cy="1143000"/>
          </a:xfrm>
        </p:spPr>
        <p:txBody>
          <a:bodyPr/>
          <a:lstStyle/>
          <a:p>
            <a:r>
              <a:rPr lang="en-US" dirty="0"/>
              <a:t>SHRM </a:t>
            </a:r>
            <a:r>
              <a:rPr lang="en-US" dirty="0" smtClean="0"/>
              <a:t>Foundation Support</a:t>
            </a:r>
            <a:endParaRPr lang="en-US" dirty="0"/>
          </a:p>
        </p:txBody>
      </p:sp>
      <p:sp>
        <p:nvSpPr>
          <p:cNvPr id="3" name="Content Placeholder 2"/>
          <p:cNvSpPr>
            <a:spLocks noGrp="1"/>
          </p:cNvSpPr>
          <p:nvPr>
            <p:ph idx="1"/>
          </p:nvPr>
        </p:nvSpPr>
        <p:spPr/>
        <p:txBody>
          <a:bodyPr/>
          <a:lstStyle/>
          <a:p>
            <a:pPr lvl="0"/>
            <a:r>
              <a:rPr lang="en-US" sz="2400" dirty="0" smtClean="0"/>
              <a:t>$2,000-$4,000</a:t>
            </a:r>
            <a:r>
              <a:rPr lang="en-US" sz="2400" dirty="0"/>
              <a:t>+ to the SHRM Foundation annually</a:t>
            </a:r>
          </a:p>
          <a:p>
            <a:r>
              <a:rPr lang="en-US" sz="2400" dirty="0"/>
              <a:t>Silent </a:t>
            </a:r>
            <a:r>
              <a:rPr lang="en-US" sz="2400" dirty="0" smtClean="0"/>
              <a:t>auction </a:t>
            </a:r>
            <a:r>
              <a:rPr lang="en-US" sz="2400" dirty="0"/>
              <a:t>at NHRMA conference  </a:t>
            </a:r>
          </a:p>
          <a:p>
            <a:r>
              <a:rPr lang="en-US" sz="2400" dirty="0">
                <a:solidFill>
                  <a:schemeClr val="accent1">
                    <a:lumMod val="50000"/>
                  </a:schemeClr>
                </a:solidFill>
              </a:rPr>
              <a:t>$100 matching gift per </a:t>
            </a:r>
            <a:r>
              <a:rPr lang="en-US" sz="2400" dirty="0" smtClean="0">
                <a:solidFill>
                  <a:schemeClr val="accent1">
                    <a:lumMod val="50000"/>
                  </a:schemeClr>
                </a:solidFill>
              </a:rPr>
              <a:t>SHRM State Councils &amp; Chapters</a:t>
            </a:r>
            <a:endParaRPr lang="en-US" sz="2400" dirty="0">
              <a:solidFill>
                <a:schemeClr val="accent1">
                  <a:lumMod val="50000"/>
                </a:schemeClr>
              </a:solidFill>
            </a:endParaRPr>
          </a:p>
          <a:p>
            <a:r>
              <a:rPr lang="en-US" sz="2400" dirty="0"/>
              <a:t>Provides a large item to be auctioned off at a SHRM Conference</a:t>
            </a:r>
          </a:p>
          <a:p>
            <a:r>
              <a:rPr lang="en-US" sz="2400" dirty="0">
                <a:solidFill>
                  <a:schemeClr val="accent1">
                    <a:lumMod val="75000"/>
                  </a:schemeClr>
                </a:solidFill>
              </a:rPr>
              <a:t>Donation to SHRM Foundation in the name SHRM speaker(s) for the NHRMA Leadership training workshop in the amount of $750</a:t>
            </a:r>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35</a:t>
            </a:fld>
            <a:endParaRPr lang="en-US" dirty="0"/>
          </a:p>
        </p:txBody>
      </p:sp>
    </p:spTree>
    <p:extLst>
      <p:ext uri="{BB962C8B-B14F-4D97-AF65-F5344CB8AC3E}">
        <p14:creationId xmlns:p14="http://schemas.microsoft.com/office/powerpoint/2010/main" val="1715157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1" nodeType="click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1"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grpId="1" nodeType="withEffect">
                                  <p:stCondLst>
                                    <p:cond delay="0"/>
                                  </p:stCondLst>
                                  <p:childTnLst>
                                    <p:set>
                                      <p:cBhvr rctx="PPT">
                                        <p:cTn id="12" dur="indefinite"/>
                                        <p:tgtEl>
                                          <p:spTgt spid="3">
                                            <p:txEl>
                                              <p:pRg st="3" end="3"/>
                                            </p:txEl>
                                          </p:spTgt>
                                        </p:tgtEl>
                                        <p:attrNameLst>
                                          <p:attrName>style.opacity</p:attrName>
                                        </p:attrNameLst>
                                      </p:cBhvr>
                                      <p:to>
                                        <p:strVal val="0.5"/>
                                      </p:to>
                                    </p:set>
                                    <p:animEffect filter="image" prLst="opacity: 0.5">
                                      <p:cBhvr rctx="IE">
                                        <p:cTn id="13" dur="indefinite"/>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dirty="0" smtClean="0"/>
              <a:t>SHRM Student Support</a:t>
            </a:r>
            <a:endParaRPr lang="en-US" dirty="0"/>
          </a:p>
        </p:txBody>
      </p:sp>
      <p:sp>
        <p:nvSpPr>
          <p:cNvPr id="3" name="Content Placeholder 2"/>
          <p:cNvSpPr>
            <a:spLocks noGrp="1"/>
          </p:cNvSpPr>
          <p:nvPr>
            <p:ph idx="1"/>
          </p:nvPr>
        </p:nvSpPr>
        <p:spPr/>
        <p:txBody>
          <a:bodyPr/>
          <a:lstStyle/>
          <a:p>
            <a:pPr lvl="0"/>
            <a:r>
              <a:rPr lang="en-US" sz="2400" dirty="0" smtClean="0">
                <a:solidFill>
                  <a:schemeClr val="accent1">
                    <a:lumMod val="75000"/>
                  </a:schemeClr>
                </a:solidFill>
              </a:rPr>
              <a:t>Premiered &amp; conducts a NW Student Conference and Case Study </a:t>
            </a:r>
            <a:r>
              <a:rPr lang="en-US" sz="2400" dirty="0">
                <a:solidFill>
                  <a:schemeClr val="accent1">
                    <a:lumMod val="75000"/>
                  </a:schemeClr>
                </a:solidFill>
              </a:rPr>
              <a:t>C</a:t>
            </a:r>
            <a:r>
              <a:rPr lang="en-US" sz="2400" dirty="0" smtClean="0">
                <a:solidFill>
                  <a:schemeClr val="accent1">
                    <a:lumMod val="75000"/>
                  </a:schemeClr>
                </a:solidFill>
              </a:rPr>
              <a:t>ompetition for AK, OR, WA</a:t>
            </a:r>
          </a:p>
          <a:p>
            <a:pPr lvl="0"/>
            <a:r>
              <a:rPr lang="en-US" sz="2400" dirty="0" smtClean="0">
                <a:solidFill>
                  <a:schemeClr val="accent1">
                    <a:lumMod val="75000"/>
                  </a:schemeClr>
                </a:solidFill>
              </a:rPr>
              <a:t>Case study competition team winner  &amp; advisor get expenses and registration to the Annual SHRM Conference</a:t>
            </a:r>
          </a:p>
          <a:p>
            <a:pPr lvl="0"/>
            <a:r>
              <a:rPr lang="en-US" sz="2400" dirty="0" smtClean="0">
                <a:solidFill>
                  <a:schemeClr val="accent1">
                    <a:lumMod val="75000"/>
                  </a:schemeClr>
                </a:solidFill>
              </a:rPr>
              <a:t>Website </a:t>
            </a:r>
            <a:r>
              <a:rPr lang="en-US" sz="2400" dirty="0">
                <a:solidFill>
                  <a:schemeClr val="accent1">
                    <a:lumMod val="75000"/>
                  </a:schemeClr>
                </a:solidFill>
              </a:rPr>
              <a:t>promotes </a:t>
            </a:r>
            <a:r>
              <a:rPr lang="en-US" sz="2400" dirty="0" smtClean="0">
                <a:solidFill>
                  <a:schemeClr val="accent1">
                    <a:lumMod val="75000"/>
                  </a:schemeClr>
                </a:solidFill>
              </a:rPr>
              <a:t>student chapter </a:t>
            </a:r>
            <a:r>
              <a:rPr lang="en-US" sz="2400" dirty="0">
                <a:solidFill>
                  <a:schemeClr val="accent1">
                    <a:lumMod val="75000"/>
                  </a:schemeClr>
                </a:solidFill>
              </a:rPr>
              <a:t>events as a </a:t>
            </a:r>
            <a:r>
              <a:rPr lang="en-US" sz="2400" dirty="0" smtClean="0">
                <a:solidFill>
                  <a:schemeClr val="accent1">
                    <a:lumMod val="75000"/>
                  </a:schemeClr>
                </a:solidFill>
              </a:rPr>
              <a:t>service</a:t>
            </a:r>
            <a:endParaRPr lang="en-US" sz="2400" dirty="0">
              <a:solidFill>
                <a:schemeClr val="accent1">
                  <a:lumMod val="75000"/>
                </a:schemeClr>
              </a:solidFill>
            </a:endParaRPr>
          </a:p>
          <a:p>
            <a:pPr lvl="0"/>
            <a:r>
              <a:rPr lang="en-US" sz="2400" dirty="0" smtClean="0">
                <a:solidFill>
                  <a:schemeClr val="accent1">
                    <a:lumMod val="75000"/>
                  </a:schemeClr>
                </a:solidFill>
              </a:rPr>
              <a:t>Includes student news in quarterly regional newsletter</a:t>
            </a:r>
          </a:p>
          <a:p>
            <a:r>
              <a:rPr lang="en-US" sz="2400" dirty="0" smtClean="0">
                <a:solidFill>
                  <a:schemeClr val="accent1">
                    <a:lumMod val="75000"/>
                  </a:schemeClr>
                </a:solidFill>
              </a:rPr>
              <a:t>Provides funding for student chapters to attend other SHRM student events</a:t>
            </a:r>
          </a:p>
          <a:p>
            <a:pPr lvl="0"/>
            <a:endParaRPr lang="en-US" sz="2400" dirty="0"/>
          </a:p>
          <a:p>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36</a:t>
            </a:fld>
            <a:endParaRPr lang="en-US" dirty="0"/>
          </a:p>
        </p:txBody>
      </p:sp>
    </p:spTree>
    <p:extLst>
      <p:ext uri="{BB962C8B-B14F-4D97-AF65-F5344CB8AC3E}">
        <p14:creationId xmlns:p14="http://schemas.microsoft.com/office/powerpoint/2010/main" val="176678406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evel 1"/>
          <p:cNvSpPr/>
          <p:nvPr/>
        </p:nvSpPr>
        <p:spPr bwMode="auto">
          <a:xfrm>
            <a:off x="3545063" y="3374571"/>
            <a:ext cx="1642187"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smtClean="0"/>
              <a:t>Foundation Director</a:t>
            </a:r>
            <a:endParaRPr lang="en-US" sz="1600" dirty="0"/>
          </a:p>
        </p:txBody>
      </p:sp>
      <p:sp>
        <p:nvSpPr>
          <p:cNvPr id="14" name="Bevel 13"/>
          <p:cNvSpPr/>
          <p:nvPr/>
        </p:nvSpPr>
        <p:spPr bwMode="auto">
          <a:xfrm>
            <a:off x="2015983" y="1833881"/>
            <a:ext cx="1529080"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Past</a:t>
            </a:r>
          </a:p>
          <a:p>
            <a:pPr algn="ctr"/>
            <a:r>
              <a:rPr lang="en-US" sz="1600" dirty="0"/>
              <a:t>President</a:t>
            </a:r>
          </a:p>
        </p:txBody>
      </p:sp>
      <p:sp>
        <p:nvSpPr>
          <p:cNvPr id="15" name="Bevel 14"/>
          <p:cNvSpPr/>
          <p:nvPr/>
        </p:nvSpPr>
        <p:spPr bwMode="auto">
          <a:xfrm>
            <a:off x="3707882" y="1837510"/>
            <a:ext cx="1529080"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Secretary</a:t>
            </a:r>
          </a:p>
        </p:txBody>
      </p:sp>
      <p:sp>
        <p:nvSpPr>
          <p:cNvPr id="16" name="Bevel 15"/>
          <p:cNvSpPr/>
          <p:nvPr/>
        </p:nvSpPr>
        <p:spPr bwMode="auto">
          <a:xfrm>
            <a:off x="5399132" y="1840620"/>
            <a:ext cx="1529080"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Treasurer</a:t>
            </a:r>
          </a:p>
        </p:txBody>
      </p:sp>
      <p:sp>
        <p:nvSpPr>
          <p:cNvPr id="17" name="Bevel 16"/>
          <p:cNvSpPr/>
          <p:nvPr/>
        </p:nvSpPr>
        <p:spPr bwMode="auto">
          <a:xfrm>
            <a:off x="1348740" y="4881880"/>
            <a:ext cx="1529080" cy="1371600"/>
          </a:xfrm>
          <a:prstGeom prst="bevel">
            <a:avLst/>
          </a:prstGeom>
          <a:solidFill>
            <a:schemeClr val="accent1">
              <a:lumMod val="75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AK</a:t>
            </a:r>
          </a:p>
          <a:p>
            <a:pPr algn="ctr"/>
            <a:r>
              <a:rPr lang="en-US" sz="1600" dirty="0"/>
              <a:t>State Council</a:t>
            </a:r>
          </a:p>
          <a:p>
            <a:pPr algn="ctr"/>
            <a:r>
              <a:rPr lang="en-US" sz="1600" dirty="0"/>
              <a:t>Director</a:t>
            </a:r>
          </a:p>
        </p:txBody>
      </p:sp>
      <p:sp>
        <p:nvSpPr>
          <p:cNvPr id="18" name="Bevel 17"/>
          <p:cNvSpPr/>
          <p:nvPr/>
        </p:nvSpPr>
        <p:spPr bwMode="auto">
          <a:xfrm>
            <a:off x="7059930" y="1837510"/>
            <a:ext cx="1805940"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Professional Development</a:t>
            </a:r>
          </a:p>
        </p:txBody>
      </p:sp>
      <p:sp>
        <p:nvSpPr>
          <p:cNvPr id="19" name="Bevel 18"/>
          <p:cNvSpPr/>
          <p:nvPr/>
        </p:nvSpPr>
        <p:spPr bwMode="auto">
          <a:xfrm>
            <a:off x="5302587" y="3374571"/>
            <a:ext cx="2092596"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smtClean="0"/>
              <a:t>Communications </a:t>
            </a:r>
            <a:r>
              <a:rPr lang="en-US" sz="1600" dirty="0"/>
              <a:t>Director</a:t>
            </a:r>
          </a:p>
        </p:txBody>
      </p:sp>
      <p:sp>
        <p:nvSpPr>
          <p:cNvPr id="20" name="Bevel 19"/>
          <p:cNvSpPr/>
          <p:nvPr/>
        </p:nvSpPr>
        <p:spPr bwMode="auto">
          <a:xfrm>
            <a:off x="1746199" y="3374571"/>
            <a:ext cx="1714992"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Awards &amp; Recognition Director</a:t>
            </a:r>
          </a:p>
        </p:txBody>
      </p:sp>
      <p:sp>
        <p:nvSpPr>
          <p:cNvPr id="21" name="Bevel 20"/>
          <p:cNvSpPr/>
          <p:nvPr/>
        </p:nvSpPr>
        <p:spPr bwMode="auto">
          <a:xfrm>
            <a:off x="228185" y="3374571"/>
            <a:ext cx="1371600"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College Relations</a:t>
            </a:r>
          </a:p>
          <a:p>
            <a:pPr algn="ctr"/>
            <a:r>
              <a:rPr lang="en-US" sz="1600" dirty="0"/>
              <a:t>Director</a:t>
            </a:r>
          </a:p>
        </p:txBody>
      </p:sp>
      <p:sp>
        <p:nvSpPr>
          <p:cNvPr id="22" name="Bevel 21"/>
          <p:cNvSpPr/>
          <p:nvPr/>
        </p:nvSpPr>
        <p:spPr bwMode="auto">
          <a:xfrm>
            <a:off x="3370580" y="4876800"/>
            <a:ext cx="1529080" cy="1371600"/>
          </a:xfrm>
          <a:prstGeom prst="bevel">
            <a:avLst/>
          </a:prstGeom>
          <a:solidFill>
            <a:schemeClr val="accent1">
              <a:lumMod val="75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OR</a:t>
            </a:r>
          </a:p>
          <a:p>
            <a:pPr algn="ctr"/>
            <a:r>
              <a:rPr lang="en-US" sz="1600" dirty="0"/>
              <a:t>State Council</a:t>
            </a:r>
          </a:p>
          <a:p>
            <a:pPr algn="ctr"/>
            <a:r>
              <a:rPr lang="en-US" sz="1600" dirty="0"/>
              <a:t>Director</a:t>
            </a:r>
          </a:p>
        </p:txBody>
      </p:sp>
      <p:sp>
        <p:nvSpPr>
          <p:cNvPr id="23" name="Bevel 22"/>
          <p:cNvSpPr/>
          <p:nvPr/>
        </p:nvSpPr>
        <p:spPr bwMode="auto">
          <a:xfrm>
            <a:off x="6433820" y="289560"/>
            <a:ext cx="1529080" cy="1371600"/>
          </a:xfrm>
          <a:prstGeom prst="bevel">
            <a:avLst/>
          </a:prstGeom>
          <a:solidFill>
            <a:srgbClr val="7030A0"/>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smtClean="0"/>
              <a:t>President</a:t>
            </a:r>
            <a:endParaRPr lang="en-US" sz="1600" dirty="0"/>
          </a:p>
        </p:txBody>
      </p:sp>
      <p:sp>
        <p:nvSpPr>
          <p:cNvPr id="24" name="Bevel 23"/>
          <p:cNvSpPr/>
          <p:nvPr/>
        </p:nvSpPr>
        <p:spPr bwMode="auto">
          <a:xfrm>
            <a:off x="5339080" y="4876800"/>
            <a:ext cx="1529080" cy="1371600"/>
          </a:xfrm>
          <a:prstGeom prst="bevel">
            <a:avLst/>
          </a:prstGeom>
          <a:solidFill>
            <a:schemeClr val="accent1">
              <a:lumMod val="75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a:t>WA</a:t>
            </a:r>
          </a:p>
          <a:p>
            <a:pPr algn="ctr"/>
            <a:r>
              <a:rPr lang="en-US" sz="1600" dirty="0" smtClean="0"/>
              <a:t>State Council</a:t>
            </a:r>
          </a:p>
          <a:p>
            <a:pPr algn="ctr"/>
            <a:r>
              <a:rPr lang="en-US" sz="1600" dirty="0" smtClean="0"/>
              <a:t>Director</a:t>
            </a:r>
            <a:endParaRPr lang="en-US" sz="1600" dirty="0"/>
          </a:p>
        </p:txBody>
      </p:sp>
      <p:sp>
        <p:nvSpPr>
          <p:cNvPr id="25" name="Bevel 24"/>
          <p:cNvSpPr/>
          <p:nvPr/>
        </p:nvSpPr>
        <p:spPr bwMode="auto">
          <a:xfrm>
            <a:off x="2367280" y="6370320"/>
            <a:ext cx="4486910" cy="386080"/>
          </a:xfrm>
          <a:prstGeom prst="bevel">
            <a:avLst/>
          </a:prstGeom>
          <a:solidFill>
            <a:schemeClr val="accent2">
              <a:lumMod val="60000"/>
              <a:lumOff val="4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smtClean="0"/>
              <a:t>SHRM Field Service Directors Pacific West</a:t>
            </a:r>
            <a:endParaRPr lang="en-US" sz="1600" dirty="0"/>
          </a:p>
        </p:txBody>
      </p:sp>
      <p:sp>
        <p:nvSpPr>
          <p:cNvPr id="27" name="Rectangle 26"/>
          <p:cNvSpPr/>
          <p:nvPr/>
        </p:nvSpPr>
        <p:spPr>
          <a:xfrm>
            <a:off x="1830070" y="421362"/>
            <a:ext cx="4875530" cy="1107996"/>
          </a:xfrm>
          <a:prstGeom prst="rect">
            <a:avLst/>
          </a:prstGeom>
        </p:spPr>
        <p:txBody>
          <a:bodyPr wrap="square">
            <a:spAutoFit/>
          </a:bodyPr>
          <a:lstStyle/>
          <a:p>
            <a:pPr eaLnBrk="1" fontAlgn="auto" hangingPunct="1">
              <a:spcAft>
                <a:spcPts val="0"/>
              </a:spcAft>
              <a:defRPr/>
            </a:pPr>
            <a:r>
              <a:rPr lang="en-US" sz="3300" dirty="0">
                <a:solidFill>
                  <a:schemeClr val="tx2"/>
                </a:solidFill>
                <a:latin typeface="+mj-lt"/>
                <a:ea typeface="+mj-ea"/>
                <a:cs typeface="+mj-cs"/>
              </a:rPr>
              <a:t>NHRMA  </a:t>
            </a:r>
            <a:r>
              <a:rPr lang="en-US" sz="3300" dirty="0" smtClean="0">
                <a:solidFill>
                  <a:schemeClr val="tx2"/>
                </a:solidFill>
                <a:latin typeface="+mj-lt"/>
                <a:ea typeface="+mj-ea"/>
                <a:cs typeface="+mj-cs"/>
              </a:rPr>
              <a:t>Volunteer Board Structure</a:t>
            </a:r>
            <a:endParaRPr lang="en-US" sz="3300" dirty="0">
              <a:solidFill>
                <a:schemeClr val="tx2"/>
              </a:solidFill>
              <a:latin typeface="+mj-lt"/>
              <a:ea typeface="+mj-ea"/>
              <a:cs typeface="+mj-cs"/>
            </a:endParaRPr>
          </a:p>
        </p:txBody>
      </p:sp>
      <p:sp>
        <p:nvSpPr>
          <p:cNvPr id="4" name="Slide Number Placeholder 3"/>
          <p:cNvSpPr>
            <a:spLocks noGrp="1"/>
          </p:cNvSpPr>
          <p:nvPr>
            <p:ph type="sldNum" sz="quarter" idx="12"/>
          </p:nvPr>
        </p:nvSpPr>
        <p:spPr/>
        <p:txBody>
          <a:bodyPr/>
          <a:lstStyle/>
          <a:p>
            <a:pPr>
              <a:defRPr/>
            </a:pPr>
            <a:fld id="{15A81A3A-5727-4E32-B135-E3E5A83D71F2}" type="slidenum">
              <a:rPr lang="en-US" smtClean="0"/>
              <a:pPr>
                <a:defRPr/>
              </a:pPr>
              <a:t>37</a:t>
            </a:fld>
            <a:endParaRPr lang="en-US" dirty="0"/>
          </a:p>
        </p:txBody>
      </p:sp>
      <p:sp>
        <p:nvSpPr>
          <p:cNvPr id="26" name="Bevel 25"/>
          <p:cNvSpPr/>
          <p:nvPr/>
        </p:nvSpPr>
        <p:spPr bwMode="auto">
          <a:xfrm>
            <a:off x="300990" y="1837510"/>
            <a:ext cx="1529080"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smtClean="0"/>
              <a:t>Vice</a:t>
            </a:r>
            <a:endParaRPr lang="en-US" sz="1600" dirty="0"/>
          </a:p>
          <a:p>
            <a:pPr algn="ctr"/>
            <a:r>
              <a:rPr lang="en-US" sz="1600" dirty="0"/>
              <a:t>President</a:t>
            </a:r>
          </a:p>
        </p:txBody>
      </p:sp>
      <p:sp>
        <p:nvSpPr>
          <p:cNvPr id="28" name="Bevel 27"/>
          <p:cNvSpPr/>
          <p:nvPr/>
        </p:nvSpPr>
        <p:spPr bwMode="auto">
          <a:xfrm>
            <a:off x="7540586" y="3374571"/>
            <a:ext cx="1387151" cy="1371600"/>
          </a:xfrm>
          <a:prstGeom prst="bevel">
            <a:avLst/>
          </a:prstGeom>
          <a:solidFill>
            <a:schemeClr val="accent5">
              <a:lumMod val="50000"/>
            </a:schemeClr>
          </a:solidFill>
          <a:ln w="12700" cap="flat" cmpd="sng" algn="ctr">
            <a:solidFill>
              <a:schemeClr val="tx1"/>
            </a:solidFill>
            <a:prstDash val="sysDot"/>
            <a:round/>
            <a:headEnd type="none" w="med" len="med"/>
            <a:tailEnd type="none" w="med" len="med"/>
          </a:ln>
          <a:effectLst>
            <a:glow rad="63500">
              <a:schemeClr val="accent4">
                <a:satMod val="175000"/>
                <a:alpha val="40000"/>
              </a:schemeClr>
            </a:glow>
            <a:innerShdw blurRad="114300">
              <a:prstClr val="black"/>
            </a:innerShdw>
          </a:effectLst>
          <a:extLst/>
        </p:spPr>
        <p:txBody>
          <a:bodyPr vert="horz" wrap="square" lIns="91440" tIns="45720" rIns="91440" bIns="45720" numCol="1" rtlCol="0" anchor="t" anchorCtr="0" compatLnSpc="1">
            <a:prstTxWarp prst="textNoShape">
              <a:avLst/>
            </a:prstTxWarp>
          </a:bodyPr>
          <a:lstStyle/>
          <a:p>
            <a:pPr algn="ctr"/>
            <a:r>
              <a:rPr lang="en-US" sz="1600" dirty="0" smtClean="0"/>
              <a:t>Special Projects </a:t>
            </a:r>
            <a:r>
              <a:rPr lang="en-US" sz="1600" dirty="0"/>
              <a:t>Director</a:t>
            </a:r>
          </a:p>
        </p:txBody>
      </p:sp>
    </p:spTree>
    <p:extLst>
      <p:ext uri="{BB962C8B-B14F-4D97-AF65-F5344CB8AC3E}">
        <p14:creationId xmlns:p14="http://schemas.microsoft.com/office/powerpoint/2010/main" val="14309000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NHRMA Power for </a:t>
            </a:r>
            <a:r>
              <a:rPr lang="en-US" dirty="0"/>
              <a:t>O</a:t>
            </a:r>
            <a:r>
              <a:rPr lang="en-US" dirty="0" smtClean="0"/>
              <a:t>ur </a:t>
            </a:r>
            <a:br>
              <a:rPr lang="en-US" dirty="0" smtClean="0"/>
            </a:br>
            <a:r>
              <a:rPr lang="en-US" dirty="0" smtClean="0"/>
              <a:t>Profession in the NW</a:t>
            </a:r>
            <a:endParaRPr lang="en-US" dirty="0"/>
          </a:p>
        </p:txBody>
      </p:sp>
      <p:sp>
        <p:nvSpPr>
          <p:cNvPr id="3" name="Content Placeholder 2"/>
          <p:cNvSpPr>
            <a:spLocks noGrp="1"/>
          </p:cNvSpPr>
          <p:nvPr>
            <p:ph idx="1"/>
          </p:nvPr>
        </p:nvSpPr>
        <p:spPr>
          <a:xfrm>
            <a:off x="304800" y="2209800"/>
            <a:ext cx="8534400" cy="2971800"/>
          </a:xfrm>
        </p:spPr>
        <p:txBody>
          <a:bodyPr/>
          <a:lstStyle/>
          <a:p>
            <a:r>
              <a:rPr lang="en-US" sz="3200" dirty="0" smtClean="0"/>
              <a:t>Unleashes HR Professionals Potential</a:t>
            </a:r>
          </a:p>
          <a:p>
            <a:endParaRPr lang="en-US" sz="3200" dirty="0" smtClean="0"/>
          </a:p>
          <a:p>
            <a:r>
              <a:rPr lang="en-US" sz="3200" dirty="0" smtClean="0"/>
              <a:t>Elevates &amp; Advances the HR Profession</a:t>
            </a:r>
          </a:p>
          <a:p>
            <a:endParaRPr lang="en-US" sz="3200" dirty="0" smtClean="0"/>
          </a:p>
          <a:p>
            <a:r>
              <a:rPr lang="en-US" sz="3200" dirty="0" smtClean="0"/>
              <a:t>Creates Successful HR Professionals</a:t>
            </a:r>
            <a:endParaRPr lang="en-US" sz="3200"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4</a:t>
            </a:fld>
            <a:endParaRPr lang="en-US" dirty="0"/>
          </a:p>
        </p:txBody>
      </p:sp>
    </p:spTree>
    <p:extLst>
      <p:ext uri="{BB962C8B-B14F-4D97-AF65-F5344CB8AC3E}">
        <p14:creationId xmlns:p14="http://schemas.microsoft.com/office/powerpoint/2010/main" val="17319124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Financial Support</a:t>
            </a:r>
            <a:endParaRPr lang="en-US" dirty="0"/>
          </a:p>
        </p:txBody>
      </p:sp>
      <p:sp>
        <p:nvSpPr>
          <p:cNvPr id="3" name="Content Placeholder 2"/>
          <p:cNvSpPr>
            <a:spLocks noGrp="1"/>
          </p:cNvSpPr>
          <p:nvPr>
            <p:ph idx="1"/>
          </p:nvPr>
        </p:nvSpPr>
        <p:spPr/>
        <p:txBody>
          <a:bodyPr/>
          <a:lstStyle/>
          <a:p>
            <a:r>
              <a:rPr lang="en-US" sz="2800" dirty="0"/>
              <a:t>SHRM Chapter </a:t>
            </a:r>
            <a:r>
              <a:rPr lang="en-US" sz="2800" dirty="0" smtClean="0"/>
              <a:t>Support</a:t>
            </a:r>
          </a:p>
          <a:p>
            <a:pPr lvl="1"/>
            <a:r>
              <a:rPr lang="en-US" sz="2800" dirty="0" smtClean="0"/>
              <a:t>Platinum </a:t>
            </a:r>
            <a:r>
              <a:rPr lang="en-US" sz="2800" dirty="0"/>
              <a:t>- $</a:t>
            </a:r>
            <a:r>
              <a:rPr lang="en-US" sz="2800" dirty="0" smtClean="0"/>
              <a:t>1,250		Gold </a:t>
            </a:r>
            <a:r>
              <a:rPr lang="en-US" sz="2800" dirty="0"/>
              <a:t>- $1,000</a:t>
            </a:r>
          </a:p>
          <a:p>
            <a:pPr lvl="1"/>
            <a:r>
              <a:rPr lang="en-US" sz="2800" dirty="0"/>
              <a:t>Silver - $</a:t>
            </a:r>
            <a:r>
              <a:rPr lang="en-US" sz="2800" dirty="0" smtClean="0"/>
              <a:t>750		Bronze </a:t>
            </a:r>
            <a:r>
              <a:rPr lang="en-US" sz="2800" dirty="0"/>
              <a:t>- $500</a:t>
            </a:r>
          </a:p>
          <a:p>
            <a:pPr lvl="1"/>
            <a:r>
              <a:rPr lang="en-US" sz="2800" dirty="0"/>
              <a:t>Shares 25% of the NHRMA Conference revenue with host SHRM chapter(s)</a:t>
            </a:r>
          </a:p>
          <a:p>
            <a:r>
              <a:rPr lang="en-US" sz="2800" dirty="0" smtClean="0">
                <a:solidFill>
                  <a:schemeClr val="accent1">
                    <a:lumMod val="50000"/>
                  </a:schemeClr>
                </a:solidFill>
              </a:rPr>
              <a:t>$</a:t>
            </a:r>
            <a:r>
              <a:rPr lang="en-US" sz="2800" dirty="0">
                <a:solidFill>
                  <a:schemeClr val="accent1">
                    <a:lumMod val="50000"/>
                  </a:schemeClr>
                </a:solidFill>
              </a:rPr>
              <a:t>100 matching </a:t>
            </a:r>
            <a:r>
              <a:rPr lang="en-US" sz="2800" dirty="0" smtClean="0">
                <a:solidFill>
                  <a:schemeClr val="accent1">
                    <a:lumMod val="50000"/>
                  </a:schemeClr>
                </a:solidFill>
              </a:rPr>
              <a:t>gift to the SHRM Foundation </a:t>
            </a:r>
            <a:r>
              <a:rPr lang="en-US" sz="2800" dirty="0">
                <a:solidFill>
                  <a:schemeClr val="accent1">
                    <a:lumMod val="50000"/>
                  </a:schemeClr>
                </a:solidFill>
              </a:rPr>
              <a:t>per SHRM State Councils &amp; </a:t>
            </a:r>
            <a:r>
              <a:rPr lang="en-US" sz="2800" dirty="0" smtClean="0">
                <a:solidFill>
                  <a:schemeClr val="accent1">
                    <a:lumMod val="50000"/>
                  </a:schemeClr>
                </a:solidFill>
              </a:rPr>
              <a:t>Chapters</a:t>
            </a:r>
          </a:p>
          <a:p>
            <a:pPr lvl="0"/>
            <a:r>
              <a:rPr lang="en-US" sz="2800" dirty="0" smtClean="0"/>
              <a:t>SHRM </a:t>
            </a:r>
            <a:r>
              <a:rPr lang="en-US" sz="2800" dirty="0"/>
              <a:t>State Councils (AK, OR, &amp; WA</a:t>
            </a:r>
            <a:r>
              <a:rPr lang="en-US" sz="2800" dirty="0" smtClean="0"/>
              <a:t>)</a:t>
            </a:r>
          </a:p>
          <a:p>
            <a:pPr marL="0" lvl="0" indent="0">
              <a:buNone/>
            </a:pPr>
            <a:r>
              <a:rPr lang="en-US" sz="2800" dirty="0" smtClean="0"/>
              <a:t>	 </a:t>
            </a:r>
            <a:r>
              <a:rPr lang="en-US" sz="2800" dirty="0"/>
              <a:t>$1,000 annual grant</a:t>
            </a:r>
          </a:p>
          <a:p>
            <a:endParaRPr lang="en-US" sz="3200" dirty="0">
              <a:solidFill>
                <a:schemeClr val="accent1">
                  <a:lumMod val="50000"/>
                </a:schemeClr>
              </a:solidFill>
            </a:endParaRPr>
          </a:p>
          <a:p>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5</a:t>
            </a:fld>
            <a:endParaRPr lang="en-US" dirty="0"/>
          </a:p>
        </p:txBody>
      </p:sp>
    </p:spTree>
    <p:extLst>
      <p:ext uri="{BB962C8B-B14F-4D97-AF65-F5344CB8AC3E}">
        <p14:creationId xmlns:p14="http://schemas.microsoft.com/office/powerpoint/2010/main" val="31838040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6705600" cy="1143000"/>
          </a:xfrm>
        </p:spPr>
        <p:txBody>
          <a:bodyPr/>
          <a:lstStyle/>
          <a:p>
            <a:r>
              <a:rPr lang="en-US" dirty="0"/>
              <a:t>Professional Development </a:t>
            </a:r>
            <a:endParaRPr lang="en-US" dirty="0"/>
          </a:p>
        </p:txBody>
      </p:sp>
      <p:sp>
        <p:nvSpPr>
          <p:cNvPr id="6" name="Text Placeholder 5"/>
          <p:cNvSpPr>
            <a:spLocks noGrp="1"/>
          </p:cNvSpPr>
          <p:nvPr>
            <p:ph type="body" idx="1"/>
          </p:nvPr>
        </p:nvSpPr>
        <p:spPr>
          <a:xfrm>
            <a:off x="457200" y="1828799"/>
            <a:ext cx="4040188" cy="3957379"/>
          </a:xfrm>
        </p:spPr>
        <p:txBody>
          <a:bodyPr/>
          <a:lstStyle/>
          <a:p>
            <a:r>
              <a:rPr lang="en-US" sz="2800" dirty="0" smtClean="0"/>
              <a:t>HR Foundations/HR Academy</a:t>
            </a:r>
          </a:p>
          <a:p>
            <a:r>
              <a:rPr lang="en-US" sz="2800" b="0" dirty="0" smtClean="0"/>
              <a:t>Tigard</a:t>
            </a:r>
            <a:r>
              <a:rPr lang="en-US" sz="2800" b="0" dirty="0" smtClean="0"/>
              <a:t>, Oregon</a:t>
            </a:r>
          </a:p>
          <a:p>
            <a:r>
              <a:rPr lang="en-US" sz="2800" b="0" dirty="0" smtClean="0"/>
              <a:t>April 17-19, 2012</a:t>
            </a:r>
          </a:p>
          <a:p>
            <a:endParaRPr lang="en-US" sz="2800" b="0" dirty="0"/>
          </a:p>
          <a:p>
            <a:r>
              <a:rPr lang="en-US" sz="2800" b="0" dirty="0" smtClean="0"/>
              <a:t>Seattle, Washington</a:t>
            </a:r>
          </a:p>
          <a:p>
            <a:r>
              <a:rPr lang="en-US" sz="2800" b="0" dirty="0" smtClean="0"/>
              <a:t>October 16-18, 2012</a:t>
            </a:r>
          </a:p>
          <a:p>
            <a:endParaRPr lang="en-US" dirty="0"/>
          </a:p>
        </p:txBody>
      </p:sp>
      <p:sp>
        <p:nvSpPr>
          <p:cNvPr id="8" name="Text Placeholder 7"/>
          <p:cNvSpPr>
            <a:spLocks noGrp="1"/>
          </p:cNvSpPr>
          <p:nvPr>
            <p:ph type="body" sz="quarter" idx="3"/>
          </p:nvPr>
        </p:nvSpPr>
        <p:spPr>
          <a:xfrm>
            <a:off x="4645025" y="1752600"/>
            <a:ext cx="4041775" cy="2819400"/>
          </a:xfrm>
        </p:spPr>
        <p:txBody>
          <a:bodyPr/>
          <a:lstStyle/>
          <a:p>
            <a:r>
              <a:rPr lang="en-US" sz="2800" dirty="0" smtClean="0"/>
              <a:t>NHRMA Conference</a:t>
            </a:r>
          </a:p>
          <a:p>
            <a:r>
              <a:rPr lang="en-US" sz="2800" b="0" dirty="0" smtClean="0"/>
              <a:t>Anchorage, Alaska</a:t>
            </a:r>
          </a:p>
          <a:p>
            <a:r>
              <a:rPr lang="en-US" sz="2800" b="0" dirty="0"/>
              <a:t>74th Annual Conference</a:t>
            </a:r>
            <a:br>
              <a:rPr lang="en-US" sz="2800" b="0" dirty="0"/>
            </a:br>
            <a:r>
              <a:rPr lang="en-US" sz="2800" b="0" dirty="0"/>
              <a:t>October 1 - 3, 2012</a:t>
            </a:r>
            <a:r>
              <a:rPr lang="en-US" b="0" dirty="0"/>
              <a:t/>
            </a:r>
            <a:br>
              <a:rPr lang="en-US" b="0" dirty="0"/>
            </a:br>
            <a:endParaRPr lang="en-US" b="0" dirty="0" smtClean="0"/>
          </a:p>
          <a:p>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6</a:t>
            </a:fld>
            <a:endParaRPr lang="en-US" dirty="0"/>
          </a:p>
        </p:txBody>
      </p:sp>
      <p:pic>
        <p:nvPicPr>
          <p:cNvPr id="10"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3718414"/>
            <a:ext cx="1938337" cy="1229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ysDot"/>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descr="http://www.history.com/images/states/images/oregon/oregon-state-main.jpg"/>
          <p:cNvPicPr>
            <a:picLocks noChangeAspect="1" noChangeArrowheads="1"/>
          </p:cNvPicPr>
          <p:nvPr/>
        </p:nvPicPr>
        <p:blipFill>
          <a:blip r:embed="rId3" cstate="print"/>
          <a:srcRect/>
          <a:stretch>
            <a:fillRect/>
          </a:stretch>
        </p:blipFill>
        <p:spPr bwMode="auto">
          <a:xfrm>
            <a:off x="404971" y="5334625"/>
            <a:ext cx="1933258" cy="1209158"/>
          </a:xfrm>
          <a:prstGeom prst="rect">
            <a:avLst/>
          </a:prstGeom>
          <a:noFill/>
        </p:spPr>
      </p:pic>
      <p:pic>
        <p:nvPicPr>
          <p:cNvPr id="13" name="Picture 8" descr="http://www.naturalarea.org/09conference/images/WashingtonStateFerries-by-Stephen-J-Brown.jpg"/>
          <p:cNvPicPr>
            <a:picLocks noChangeAspect="1" noChangeArrowheads="1"/>
          </p:cNvPicPr>
          <p:nvPr/>
        </p:nvPicPr>
        <p:blipFill>
          <a:blip r:embed="rId4" cstate="print"/>
          <a:srcRect/>
          <a:stretch>
            <a:fillRect/>
          </a:stretch>
        </p:blipFill>
        <p:spPr bwMode="auto">
          <a:xfrm>
            <a:off x="2674774" y="5301968"/>
            <a:ext cx="1998299" cy="1150689"/>
          </a:xfrm>
          <a:prstGeom prst="rect">
            <a:avLst/>
          </a:prstGeom>
          <a:noFill/>
        </p:spPr>
      </p:pic>
      <p:pic>
        <p:nvPicPr>
          <p:cNvPr id="14" name="Picture 19"/>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bwMode="auto">
          <a:xfrm>
            <a:off x="5029200" y="4223742"/>
            <a:ext cx="1586854"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ysDot"/>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89706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6705600" cy="1143000"/>
          </a:xfrm>
        </p:spPr>
        <p:txBody>
          <a:bodyPr/>
          <a:lstStyle/>
          <a:p>
            <a:r>
              <a:rPr lang="en-US" dirty="0"/>
              <a:t>Professional Development </a:t>
            </a:r>
          </a:p>
        </p:txBody>
      </p:sp>
      <p:sp>
        <p:nvSpPr>
          <p:cNvPr id="3" name="Content Placeholder 2"/>
          <p:cNvSpPr>
            <a:spLocks noGrp="1"/>
          </p:cNvSpPr>
          <p:nvPr>
            <p:ph idx="1"/>
          </p:nvPr>
        </p:nvSpPr>
        <p:spPr>
          <a:xfrm>
            <a:off x="304800" y="1828800"/>
            <a:ext cx="8534400" cy="3962400"/>
          </a:xfrm>
        </p:spPr>
        <p:txBody>
          <a:bodyPr/>
          <a:lstStyle/>
          <a:p>
            <a:r>
              <a:rPr lang="en-US" sz="2800" dirty="0" smtClean="0"/>
              <a:t>Half </a:t>
            </a:r>
            <a:r>
              <a:rPr lang="en-US" sz="2800" dirty="0"/>
              <a:t>day Leadership </a:t>
            </a:r>
            <a:r>
              <a:rPr lang="en-US" sz="2800" dirty="0"/>
              <a:t>Training </a:t>
            </a:r>
            <a:r>
              <a:rPr lang="en-US" sz="2800" dirty="0"/>
              <a:t>workshop for chapter </a:t>
            </a:r>
            <a:r>
              <a:rPr lang="en-US" sz="2800" dirty="0"/>
              <a:t>&amp; state leaders</a:t>
            </a:r>
          </a:p>
          <a:p>
            <a:pPr lvl="0"/>
            <a:r>
              <a:rPr lang="en-US" sz="2800" dirty="0" smtClean="0"/>
              <a:t>NW </a:t>
            </a:r>
            <a:r>
              <a:rPr lang="en-US" sz="2800" dirty="0"/>
              <a:t>Student Conference and Case Study Competition for AK, OR, </a:t>
            </a:r>
            <a:r>
              <a:rPr lang="en-US" sz="2800" dirty="0" smtClean="0"/>
              <a:t>WA (wining team </a:t>
            </a:r>
            <a:r>
              <a:rPr lang="en-US" sz="2800" dirty="0" err="1" smtClean="0"/>
              <a:t>expences</a:t>
            </a:r>
            <a:r>
              <a:rPr lang="en-US" sz="2800" dirty="0" smtClean="0"/>
              <a:t> paid to SHRM Annual Conference)</a:t>
            </a:r>
          </a:p>
          <a:p>
            <a:pPr lvl="0"/>
            <a:r>
              <a:rPr lang="en-US" sz="2800" dirty="0"/>
              <a:t>Website promotes state </a:t>
            </a:r>
            <a:r>
              <a:rPr lang="en-US" sz="2800" dirty="0" smtClean="0"/>
              <a:t>council &amp; chapter’s events</a:t>
            </a:r>
            <a:endParaRPr lang="en-US" sz="2800" dirty="0"/>
          </a:p>
          <a:p>
            <a:pPr lvl="0"/>
            <a:r>
              <a:rPr lang="en-US" sz="2800" dirty="0"/>
              <a:t>Quarterly </a:t>
            </a:r>
            <a:r>
              <a:rPr lang="en-US" sz="2800" dirty="0"/>
              <a:t>regional newsletter with state council,</a:t>
            </a:r>
          </a:p>
          <a:p>
            <a:pPr marL="0" lvl="0" indent="0">
              <a:buNone/>
            </a:pPr>
            <a:r>
              <a:rPr lang="en-US" sz="2800" dirty="0"/>
              <a:t>	 chapter &amp; student </a:t>
            </a:r>
            <a:r>
              <a:rPr lang="en-US" sz="2800" dirty="0" smtClean="0"/>
              <a:t>updates</a:t>
            </a:r>
          </a:p>
          <a:p>
            <a:r>
              <a:rPr lang="en-US" sz="2800" dirty="0"/>
              <a:t>Volunteer </a:t>
            </a:r>
            <a:r>
              <a:rPr lang="en-US" sz="2800" dirty="0" smtClean="0"/>
              <a:t>leadership opportunities</a:t>
            </a:r>
            <a:endParaRPr lang="en-US" sz="2800" dirty="0"/>
          </a:p>
          <a:p>
            <a:pPr lvl="0"/>
            <a:endParaRPr lang="en-US" sz="2400"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7</a:t>
            </a:fld>
            <a:endParaRPr lang="en-US" dirty="0"/>
          </a:p>
        </p:txBody>
      </p:sp>
    </p:spTree>
    <p:extLst>
      <p:ext uri="{BB962C8B-B14F-4D97-AF65-F5344CB8AC3E}">
        <p14:creationId xmlns:p14="http://schemas.microsoft.com/office/powerpoint/2010/main" val="3085688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Outstanding Achievement Recognition</a:t>
            </a:r>
            <a:endParaRPr lang="en-US" dirty="0"/>
          </a:p>
        </p:txBody>
      </p:sp>
      <p:sp>
        <p:nvSpPr>
          <p:cNvPr id="3" name="Content Placeholder 2"/>
          <p:cNvSpPr>
            <a:spLocks noGrp="1"/>
          </p:cNvSpPr>
          <p:nvPr>
            <p:ph idx="1"/>
          </p:nvPr>
        </p:nvSpPr>
        <p:spPr>
          <a:xfrm>
            <a:off x="304800" y="2057400"/>
            <a:ext cx="8534400" cy="3276600"/>
          </a:xfrm>
        </p:spPr>
        <p:txBody>
          <a:bodyPr/>
          <a:lstStyle/>
          <a:p>
            <a:r>
              <a:rPr lang="en-US" sz="3200" dirty="0"/>
              <a:t>Randy Lundberg Northern Lights </a:t>
            </a:r>
            <a:r>
              <a:rPr lang="en-US" sz="3200" dirty="0" smtClean="0"/>
              <a:t>Award (chapter)</a:t>
            </a:r>
          </a:p>
          <a:p>
            <a:r>
              <a:rPr lang="en-US" sz="3200" dirty="0"/>
              <a:t>Distinguished Member </a:t>
            </a:r>
            <a:r>
              <a:rPr lang="en-US" sz="3200" dirty="0" smtClean="0"/>
              <a:t>Award</a:t>
            </a:r>
          </a:p>
          <a:p>
            <a:r>
              <a:rPr lang="en-US" sz="3200" dirty="0"/>
              <a:t>Robert W. Denomy </a:t>
            </a:r>
            <a:r>
              <a:rPr lang="en-US" sz="3200" dirty="0" smtClean="0"/>
              <a:t>Award (undergraduate)</a:t>
            </a:r>
          </a:p>
          <a:p>
            <a:r>
              <a:rPr lang="en-US" sz="3200" dirty="0"/>
              <a:t>Sharon Koss Graduate Student </a:t>
            </a:r>
            <a:r>
              <a:rPr lang="en-US" sz="3200" dirty="0" smtClean="0"/>
              <a:t>Award</a:t>
            </a:r>
          </a:p>
          <a:p>
            <a:r>
              <a:rPr lang="en-US" sz="3200" dirty="0"/>
              <a:t>Marilyn Hoppen </a:t>
            </a:r>
            <a:r>
              <a:rPr lang="en-US" sz="3200" dirty="0"/>
              <a:t>Grant (Student Chapter)</a:t>
            </a:r>
            <a:endParaRPr lang="en-US" sz="3200"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8</a:t>
            </a:fld>
            <a:endParaRPr lang="en-US" dirty="0"/>
          </a:p>
        </p:txBody>
      </p:sp>
    </p:spTree>
    <p:extLst>
      <p:ext uri="{BB962C8B-B14F-4D97-AF65-F5344CB8AC3E}">
        <p14:creationId xmlns:p14="http://schemas.microsoft.com/office/powerpoint/2010/main" val="27282541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grpId="0" nodeType="withEffect">
                                  <p:stCondLst>
                                    <p:cond delay="0"/>
                                  </p:stCondLst>
                                  <p:childTnLst>
                                    <p:set>
                                      <p:cBhvr rctx="PPT">
                                        <p:cTn id="12" dur="indefinite"/>
                                        <p:tgtEl>
                                          <p:spTgt spid="3">
                                            <p:txEl>
                                              <p:pRg st="2" end="2"/>
                                            </p:txEl>
                                          </p:spTgt>
                                        </p:tgtEl>
                                        <p:attrNameLst>
                                          <p:attrName>style.opacity</p:attrName>
                                        </p:attrNameLst>
                                      </p:cBhvr>
                                      <p:to>
                                        <p:strVal val="0.5"/>
                                      </p:to>
                                    </p:set>
                                    <p:animEffect filter="image" prLst="opacity: 0.5">
                                      <p:cBhvr rctx="IE">
                                        <p:cTn id="13" dur="indefinite"/>
                                        <p:tgtEl>
                                          <p:spTgt spid="3">
                                            <p:txEl>
                                              <p:pRg st="2" end="2"/>
                                            </p:txEl>
                                          </p:spTgt>
                                        </p:tgtEl>
                                      </p:cBhvr>
                                    </p:animEffect>
                                  </p:childTnLst>
                                </p:cTn>
                              </p:par>
                              <p:par>
                                <p:cTn id="14" presetID="9" presetClass="emph" presetSubtype="0" grpId="0" nodeType="withEffect">
                                  <p:stCondLst>
                                    <p:cond delay="0"/>
                                  </p:stCondLst>
                                  <p:childTnLst>
                                    <p:set>
                                      <p:cBhvr rctx="PPT">
                                        <p:cTn id="15" dur="indefinite"/>
                                        <p:tgtEl>
                                          <p:spTgt spid="3">
                                            <p:txEl>
                                              <p:pRg st="3" end="3"/>
                                            </p:txEl>
                                          </p:spTgt>
                                        </p:tgtEl>
                                        <p:attrNameLst>
                                          <p:attrName>style.opacity</p:attrName>
                                        </p:attrNameLst>
                                      </p:cBhvr>
                                      <p:to>
                                        <p:strVal val="0.5"/>
                                      </p:to>
                                    </p:set>
                                    <p:animEffect filter="image" prLst="opacity: 0.5">
                                      <p:cBhvr rctx="IE">
                                        <p:cTn id="16" dur="indefinite"/>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6629400" cy="1143000"/>
          </a:xfrm>
        </p:spPr>
        <p:txBody>
          <a:bodyPr/>
          <a:lstStyle/>
          <a:p>
            <a:r>
              <a:rPr lang="en-US" dirty="0" smtClean="0"/>
              <a:t>Success </a:t>
            </a:r>
            <a:r>
              <a:rPr lang="en-US" dirty="0"/>
              <a:t>C</a:t>
            </a:r>
            <a:r>
              <a:rPr lang="en-US" dirty="0" smtClean="0"/>
              <a:t>omes From </a:t>
            </a:r>
            <a:endParaRPr lang="en-US" dirty="0"/>
          </a:p>
        </p:txBody>
      </p:sp>
      <p:sp>
        <p:nvSpPr>
          <p:cNvPr id="3" name="Content Placeholder 2"/>
          <p:cNvSpPr>
            <a:spLocks noGrp="1"/>
          </p:cNvSpPr>
          <p:nvPr>
            <p:ph idx="1"/>
          </p:nvPr>
        </p:nvSpPr>
        <p:spPr/>
        <p:txBody>
          <a:bodyPr/>
          <a:lstStyle/>
          <a:p>
            <a:r>
              <a:rPr lang="en-US" dirty="0" smtClean="0"/>
              <a:t>Combining our passion</a:t>
            </a:r>
          </a:p>
          <a:p>
            <a:endParaRPr lang="en-US" dirty="0" smtClean="0"/>
          </a:p>
          <a:p>
            <a:r>
              <a:rPr lang="en-US" dirty="0" smtClean="0"/>
              <a:t>Commitment</a:t>
            </a:r>
          </a:p>
          <a:p>
            <a:endParaRPr lang="en-US" dirty="0" smtClean="0"/>
          </a:p>
          <a:p>
            <a:r>
              <a:rPr lang="en-US" dirty="0" smtClean="0"/>
              <a:t>Collaboration of best practices</a:t>
            </a:r>
            <a:endParaRPr lang="en-US" dirty="0"/>
          </a:p>
        </p:txBody>
      </p:sp>
      <p:sp>
        <p:nvSpPr>
          <p:cNvPr id="4" name="Footer Placeholder 3"/>
          <p:cNvSpPr>
            <a:spLocks noGrp="1"/>
          </p:cNvSpPr>
          <p:nvPr>
            <p:ph type="ftr" sz="quarter" idx="11"/>
          </p:nvPr>
        </p:nvSpPr>
        <p:spPr/>
        <p:txBody>
          <a:bodyPr/>
          <a:lstStyle/>
          <a:p>
            <a:pPr>
              <a:defRPr/>
            </a:pPr>
            <a:r>
              <a:rPr lang="en-US" dirty="0" smtClean="0"/>
              <a:t>2012</a:t>
            </a:r>
            <a:endParaRPr lang="en-US" dirty="0"/>
          </a:p>
        </p:txBody>
      </p:sp>
      <p:sp>
        <p:nvSpPr>
          <p:cNvPr id="5" name="Slide Number Placeholder 4"/>
          <p:cNvSpPr>
            <a:spLocks noGrp="1"/>
          </p:cNvSpPr>
          <p:nvPr>
            <p:ph type="sldNum" sz="quarter" idx="12"/>
          </p:nvPr>
        </p:nvSpPr>
        <p:spPr/>
        <p:txBody>
          <a:bodyPr/>
          <a:lstStyle/>
          <a:p>
            <a:pPr>
              <a:defRPr/>
            </a:pPr>
            <a:fld id="{21AE0717-2C8A-41D7-937C-00858F726425}" type="slidenum">
              <a:rPr lang="en-US" smtClean="0"/>
              <a:pPr>
                <a:defRPr/>
              </a:pPr>
              <a:t>9</a:t>
            </a:fld>
            <a:endParaRPr lang="en-US" dirty="0"/>
          </a:p>
        </p:txBody>
      </p:sp>
    </p:spTree>
    <p:extLst>
      <p:ext uri="{BB962C8B-B14F-4D97-AF65-F5344CB8AC3E}">
        <p14:creationId xmlns:p14="http://schemas.microsoft.com/office/powerpoint/2010/main" val="31354896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Studio">
  <a:themeElements>
    <a:clrScheme name="Studio 2">
      <a:dk1>
        <a:srgbClr val="000000"/>
      </a:dk1>
      <a:lt1>
        <a:srgbClr val="FFFFFF"/>
      </a:lt1>
      <a:dk2>
        <a:srgbClr val="3732A0"/>
      </a:dk2>
      <a:lt2>
        <a:srgbClr val="666699"/>
      </a:lt2>
      <a:accent1>
        <a:srgbClr val="CCCCFF"/>
      </a:accent1>
      <a:accent2>
        <a:srgbClr val="009999"/>
      </a:accent2>
      <a:accent3>
        <a:srgbClr val="FFFFFF"/>
      </a:accent3>
      <a:accent4>
        <a:srgbClr val="000000"/>
      </a:accent4>
      <a:accent5>
        <a:srgbClr val="E2E2FF"/>
      </a:accent5>
      <a:accent6>
        <a:srgbClr val="008A8A"/>
      </a:accent6>
      <a:hlink>
        <a:srgbClr val="3366CC"/>
      </a:hlink>
      <a:folHlink>
        <a:srgbClr val="9094B8"/>
      </a:folHlink>
    </a:clrScheme>
    <a:fontScheme name="Studio">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tudio 1">
        <a:dk1>
          <a:srgbClr val="000000"/>
        </a:dk1>
        <a:lt1>
          <a:srgbClr val="FFFFFF"/>
        </a:lt1>
        <a:dk2>
          <a:srgbClr val="336666"/>
        </a:dk2>
        <a:lt2>
          <a:srgbClr val="CCCC99"/>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clrMap bg1="lt1" tx1="dk1" bg2="lt2" tx2="dk2" accent1="accent1" accent2="accent2" accent3="accent3" accent4="accent4" accent5="accent5" accent6="accent6" hlink="hlink" folHlink="folHlink"/>
    </a:extraClrScheme>
    <a:extraClrScheme>
      <a:clrScheme name="Studio 2">
        <a:dk1>
          <a:srgbClr val="000000"/>
        </a:dk1>
        <a:lt1>
          <a:srgbClr val="FFFFFF"/>
        </a:lt1>
        <a:dk2>
          <a:srgbClr val="3732A0"/>
        </a:dk2>
        <a:lt2>
          <a:srgbClr val="666699"/>
        </a:lt2>
        <a:accent1>
          <a:srgbClr val="CCCCFF"/>
        </a:accent1>
        <a:accent2>
          <a:srgbClr val="009999"/>
        </a:accent2>
        <a:accent3>
          <a:srgbClr val="FFFFFF"/>
        </a:accent3>
        <a:accent4>
          <a:srgbClr val="000000"/>
        </a:accent4>
        <a:accent5>
          <a:srgbClr val="E2E2FF"/>
        </a:accent5>
        <a:accent6>
          <a:srgbClr val="008A8A"/>
        </a:accent6>
        <a:hlink>
          <a:srgbClr val="3366CC"/>
        </a:hlink>
        <a:folHlink>
          <a:srgbClr val="9094B8"/>
        </a:folHlink>
      </a:clrScheme>
      <a:clrMap bg1="lt1" tx1="dk1" bg2="lt2" tx2="dk2" accent1="accent1" accent2="accent2" accent3="accent3" accent4="accent4" accent5="accent5" accent6="accent6" hlink="hlink" folHlink="folHlink"/>
    </a:extraClrScheme>
    <a:extraClrScheme>
      <a:clrScheme name="Studio 3">
        <a:dk1>
          <a:srgbClr val="000000"/>
        </a:dk1>
        <a:lt1>
          <a:srgbClr val="FFFFFF"/>
        </a:lt1>
        <a:dk2>
          <a:srgbClr val="CD0505"/>
        </a:dk2>
        <a:lt2>
          <a:srgbClr val="5F5F5F"/>
        </a:lt2>
        <a:accent1>
          <a:srgbClr val="D2D5DE"/>
        </a:accent1>
        <a:accent2>
          <a:srgbClr val="D55757"/>
        </a:accent2>
        <a:accent3>
          <a:srgbClr val="FFFFFF"/>
        </a:accent3>
        <a:accent4>
          <a:srgbClr val="000000"/>
        </a:accent4>
        <a:accent5>
          <a:srgbClr val="E5E7EC"/>
        </a:accent5>
        <a:accent6>
          <a:srgbClr val="C14E4E"/>
        </a:accent6>
        <a:hlink>
          <a:srgbClr val="F42D1E"/>
        </a:hlink>
        <a:folHlink>
          <a:srgbClr val="7C849E"/>
        </a:folHlink>
      </a:clrScheme>
      <a:clrMap bg1="lt1" tx1="dk1" bg2="lt2" tx2="dk2" accent1="accent1" accent2="accent2" accent3="accent3" accent4="accent4" accent5="accent5" accent6="accent6" hlink="hlink" folHlink="folHlink"/>
    </a:extraClrScheme>
    <a:extraClrScheme>
      <a:clrScheme name="Studio 4">
        <a:dk1>
          <a:srgbClr val="000000"/>
        </a:dk1>
        <a:lt1>
          <a:srgbClr val="FFFFFF"/>
        </a:lt1>
        <a:dk2>
          <a:srgbClr val="551A07"/>
        </a:dk2>
        <a:lt2>
          <a:srgbClr val="CC3300"/>
        </a:lt2>
        <a:accent1>
          <a:srgbClr val="F4B400"/>
        </a:accent1>
        <a:accent2>
          <a:srgbClr val="993300"/>
        </a:accent2>
        <a:accent3>
          <a:srgbClr val="FFFFFF"/>
        </a:accent3>
        <a:accent4>
          <a:srgbClr val="000000"/>
        </a:accent4>
        <a:accent5>
          <a:srgbClr val="F8D6AA"/>
        </a:accent5>
        <a:accent6>
          <a:srgbClr val="8A2D00"/>
        </a:accent6>
        <a:hlink>
          <a:srgbClr val="FF3300"/>
        </a:hlink>
        <a:folHlink>
          <a:srgbClr val="666699"/>
        </a:folHlink>
      </a:clrScheme>
      <a:clrMap bg1="lt1" tx1="dk1" bg2="lt2" tx2="dk2" accent1="accent1" accent2="accent2" accent3="accent3" accent4="accent4" accent5="accent5" accent6="accent6" hlink="hlink" folHlink="folHlink"/>
    </a:extraClrScheme>
    <a:extraClrScheme>
      <a:clrScheme name="Studio 5">
        <a:dk1>
          <a:srgbClr val="000000"/>
        </a:dk1>
        <a:lt1>
          <a:srgbClr val="FFFFFF"/>
        </a:lt1>
        <a:dk2>
          <a:srgbClr val="FF0000"/>
        </a:dk2>
        <a:lt2>
          <a:srgbClr val="FFCC00"/>
        </a:lt2>
        <a:accent1>
          <a:srgbClr val="66CCFF"/>
        </a:accent1>
        <a:accent2>
          <a:srgbClr val="009900"/>
        </a:accent2>
        <a:accent3>
          <a:srgbClr val="FFFFFF"/>
        </a:accent3>
        <a:accent4>
          <a:srgbClr val="000000"/>
        </a:accent4>
        <a:accent5>
          <a:srgbClr val="B8E2FF"/>
        </a:accent5>
        <a:accent6>
          <a:srgbClr val="008A00"/>
        </a:accent6>
        <a:hlink>
          <a:srgbClr val="FF3300"/>
        </a:hlink>
        <a:folHlink>
          <a:srgbClr val="6600FF"/>
        </a:folHlink>
      </a:clrScheme>
      <a:clrMap bg1="lt1" tx1="dk1" bg2="lt2" tx2="dk2" accent1="accent1" accent2="accent2" accent3="accent3" accent4="accent4" accent5="accent5" accent6="accent6" hlink="hlink" folHlink="folHlink"/>
    </a:extraClrScheme>
    <a:extraClrScheme>
      <a:clrScheme name="Studio 6">
        <a:dk1>
          <a:srgbClr val="666633"/>
        </a:dk1>
        <a:lt1>
          <a:srgbClr val="FFFFFF"/>
        </a:lt1>
        <a:dk2>
          <a:srgbClr val="000000"/>
        </a:dk2>
        <a:lt2>
          <a:srgbClr val="CC3300"/>
        </a:lt2>
        <a:accent1>
          <a:srgbClr val="808000"/>
        </a:accent1>
        <a:accent2>
          <a:srgbClr val="FF9900"/>
        </a:accent2>
        <a:accent3>
          <a:srgbClr val="AAAAAA"/>
        </a:accent3>
        <a:accent4>
          <a:srgbClr val="DADADA"/>
        </a:accent4>
        <a:accent5>
          <a:srgbClr val="C0C0AA"/>
        </a:accent5>
        <a:accent6>
          <a:srgbClr val="E78A00"/>
        </a:accent6>
        <a:hlink>
          <a:srgbClr val="CC6600"/>
        </a:hlink>
        <a:folHlink>
          <a:srgbClr val="434B1F"/>
        </a:folHlink>
      </a:clrScheme>
      <a:clrMap bg1="dk2" tx1="lt1" bg2="dk1" tx2="lt2" accent1="accent1" accent2="accent2" accent3="accent3" accent4="accent4" accent5="accent5" accent6="accent6" hlink="hlink" folHlink="folHlink"/>
    </a:extraClrScheme>
    <a:extraClrScheme>
      <a:clrScheme name="Studio 7">
        <a:dk1>
          <a:srgbClr val="766997"/>
        </a:dk1>
        <a:lt1>
          <a:srgbClr val="FFFFFF"/>
        </a:lt1>
        <a:dk2>
          <a:srgbClr val="530901"/>
        </a:dk2>
        <a:lt2>
          <a:srgbClr val="FFFFFF"/>
        </a:lt2>
        <a:accent1>
          <a:srgbClr val="FF3300"/>
        </a:accent1>
        <a:accent2>
          <a:srgbClr val="CC6600"/>
        </a:accent2>
        <a:accent3>
          <a:srgbClr val="B3AAAA"/>
        </a:accent3>
        <a:accent4>
          <a:srgbClr val="DADADA"/>
        </a:accent4>
        <a:accent5>
          <a:srgbClr val="FFADAA"/>
        </a:accent5>
        <a:accent6>
          <a:srgbClr val="B95C00"/>
        </a:accent6>
        <a:hlink>
          <a:srgbClr val="FF9900"/>
        </a:hlink>
        <a:folHlink>
          <a:srgbClr val="993300"/>
        </a:folHlink>
      </a:clrScheme>
      <a:clrMap bg1="dk2" tx1="lt1" bg2="dk1" tx2="lt2" accent1="accent1" accent2="accent2" accent3="accent3" accent4="accent4" accent5="accent5" accent6="accent6" hlink="hlink" folHlink="folHlink"/>
    </a:extraClrScheme>
    <a:extraClrScheme>
      <a:clrScheme name="Studio 8">
        <a:dk1>
          <a:srgbClr val="666699"/>
        </a:dk1>
        <a:lt1>
          <a:srgbClr val="FFFFFF"/>
        </a:lt1>
        <a:dk2>
          <a:srgbClr val="4C004C"/>
        </a:dk2>
        <a:lt2>
          <a:srgbClr val="FFFFFF"/>
        </a:lt2>
        <a:accent1>
          <a:srgbClr val="0099CC"/>
        </a:accent1>
        <a:accent2>
          <a:srgbClr val="993366"/>
        </a:accent2>
        <a:accent3>
          <a:srgbClr val="B2AAB2"/>
        </a:accent3>
        <a:accent4>
          <a:srgbClr val="DADADA"/>
        </a:accent4>
        <a:accent5>
          <a:srgbClr val="AACAE2"/>
        </a:accent5>
        <a:accent6>
          <a:srgbClr val="8A2D5C"/>
        </a:accent6>
        <a:hlink>
          <a:srgbClr val="99CC00"/>
        </a:hlink>
        <a:folHlink>
          <a:srgbClr val="006699"/>
        </a:folHlink>
      </a:clrScheme>
      <a:clrMap bg1="dk2" tx1="lt1" bg2="dk1" tx2="lt2" accent1="accent1" accent2="accent2" accent3="accent3" accent4="accent4" accent5="accent5" accent6="accent6" hlink="hlink" folHlink="folHlink"/>
    </a:extraClrScheme>
    <a:extraClrScheme>
      <a:clrScheme name="Studio 9">
        <a:dk1>
          <a:srgbClr val="565682"/>
        </a:dk1>
        <a:lt1>
          <a:srgbClr val="FFFFFF"/>
        </a:lt1>
        <a:dk2>
          <a:srgbClr val="1E1551"/>
        </a:dk2>
        <a:lt2>
          <a:srgbClr val="CCFFFF"/>
        </a:lt2>
        <a:accent1>
          <a:srgbClr val="33CCCC"/>
        </a:accent1>
        <a:accent2>
          <a:srgbClr val="009999"/>
        </a:accent2>
        <a:accent3>
          <a:srgbClr val="ABAAB3"/>
        </a:accent3>
        <a:accent4>
          <a:srgbClr val="DADADA"/>
        </a:accent4>
        <a:accent5>
          <a:srgbClr val="ADE2E2"/>
        </a:accent5>
        <a:accent6>
          <a:srgbClr val="008A8A"/>
        </a:accent6>
        <a:hlink>
          <a:srgbClr val="FF9900"/>
        </a:hlink>
        <a:folHlink>
          <a:srgbClr val="005986"/>
        </a:folHlink>
      </a:clrScheme>
      <a:clrMap bg1="dk2" tx1="lt1" bg2="dk1" tx2="lt2" accent1="accent1" accent2="accent2" accent3="accent3" accent4="accent4" accent5="accent5" accent6="accent6" hlink="hlink" folHlink="folHlink"/>
    </a:extraClrScheme>
    <a:extraClrScheme>
      <a:clrScheme name="Studio 10">
        <a:dk1>
          <a:srgbClr val="CCCC99"/>
        </a:dk1>
        <a:lt1>
          <a:srgbClr val="FFFFFF"/>
        </a:lt1>
        <a:dk2>
          <a:srgbClr val="2E5D5C"/>
        </a:dk2>
        <a:lt2>
          <a:srgbClr val="FFFFFF"/>
        </a:lt2>
        <a:accent1>
          <a:srgbClr val="0099CC"/>
        </a:accent1>
        <a:accent2>
          <a:srgbClr val="D6E0E0"/>
        </a:accent2>
        <a:accent3>
          <a:srgbClr val="ADB6B5"/>
        </a:accent3>
        <a:accent4>
          <a:srgbClr val="DADADA"/>
        </a:accent4>
        <a:accent5>
          <a:srgbClr val="AACAE2"/>
        </a:accent5>
        <a:accent6>
          <a:srgbClr val="C2CBCB"/>
        </a:accent6>
        <a:hlink>
          <a:srgbClr val="CCCC99"/>
        </a:hlink>
        <a:folHlink>
          <a:srgbClr val="428A8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tudio 2">
    <a:dk1>
      <a:srgbClr val="000000"/>
    </a:dk1>
    <a:lt1>
      <a:srgbClr val="FFFFFF"/>
    </a:lt1>
    <a:dk2>
      <a:srgbClr val="3732A0"/>
    </a:dk2>
    <a:lt2>
      <a:srgbClr val="666699"/>
    </a:lt2>
    <a:accent1>
      <a:srgbClr val="CCCCFF"/>
    </a:accent1>
    <a:accent2>
      <a:srgbClr val="009999"/>
    </a:accent2>
    <a:accent3>
      <a:srgbClr val="FFFFFF"/>
    </a:accent3>
    <a:accent4>
      <a:srgbClr val="000000"/>
    </a:accent4>
    <a:accent5>
      <a:srgbClr val="E2E2FF"/>
    </a:accent5>
    <a:accent6>
      <a:srgbClr val="008A8A"/>
    </a:accent6>
    <a:hlink>
      <a:srgbClr val="3366CC"/>
    </a:hlink>
    <a:folHlink>
      <a:srgbClr val="9094B8"/>
    </a:folHlink>
  </a:clrScheme>
</a:themeOverride>
</file>

<file path=docProps/app.xml><?xml version="1.0" encoding="utf-8"?>
<Properties xmlns="http://schemas.openxmlformats.org/officeDocument/2006/extended-properties" xmlns:vt="http://schemas.openxmlformats.org/officeDocument/2006/docPropsVTypes">
  <Template/>
  <TotalTime>8073</TotalTime>
  <Words>1829</Words>
  <Application>Microsoft Office PowerPoint</Application>
  <PresentationFormat>On-screen Show (4:3)</PresentationFormat>
  <Paragraphs>442</Paragraphs>
  <Slides>37</Slides>
  <Notes>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Studio</vt:lpstr>
      <vt:lpstr>PowerPoint Presentation</vt:lpstr>
      <vt:lpstr>PowerPoint Presentation</vt:lpstr>
      <vt:lpstr>PowerPoint Presentation</vt:lpstr>
      <vt:lpstr>NHRMA Power for Our  Profession in the NW</vt:lpstr>
      <vt:lpstr>Financial Support</vt:lpstr>
      <vt:lpstr>Professional Development </vt:lpstr>
      <vt:lpstr>Professional Development </vt:lpstr>
      <vt:lpstr>Outstanding Achievement Recognition</vt:lpstr>
      <vt:lpstr>Success Comes From </vt:lpstr>
      <vt:lpstr>NHRMA</vt:lpstr>
      <vt:lpstr>PowerPoint Presentation</vt:lpstr>
      <vt:lpstr>   Questions/Suggestions</vt:lpstr>
      <vt:lpstr>Purpose</vt:lpstr>
      <vt:lpstr>Unleashes HR Professionals Potential</vt:lpstr>
      <vt:lpstr>Elevates &amp; Advances the HR Profession</vt:lpstr>
      <vt:lpstr>Creates Successful HR Professionals</vt:lpstr>
      <vt:lpstr>NHRMA</vt:lpstr>
      <vt:lpstr>PowerPoint Presentation</vt:lpstr>
      <vt:lpstr>SHRM Chapter Professional Recognition</vt:lpstr>
      <vt:lpstr>SHRM Member  Professional Recognition</vt:lpstr>
      <vt:lpstr>SHRM Student Chapter Professional Recognition</vt:lpstr>
      <vt:lpstr>Student Undergraduate Professional Recognition</vt:lpstr>
      <vt:lpstr>Student Graduate Professional Recognition</vt:lpstr>
      <vt:lpstr>PowerPoint Presentation</vt:lpstr>
      <vt:lpstr>PowerPoint Presentation</vt:lpstr>
      <vt:lpstr>PowerPoint Presentation</vt:lpstr>
      <vt:lpstr>Who Is SHRM  WA SHRM State Council?</vt:lpstr>
      <vt:lpstr>SHRM WA State Chapters</vt:lpstr>
      <vt:lpstr>PowerPoint Presentation</vt:lpstr>
      <vt:lpstr>PowerPoint Presentation</vt:lpstr>
      <vt:lpstr>Professional Development </vt:lpstr>
      <vt:lpstr>SHRM New Professional &amp; Student Chapter Support</vt:lpstr>
      <vt:lpstr>SHRM State Council Support</vt:lpstr>
      <vt:lpstr>SHRM Chapter Support</vt:lpstr>
      <vt:lpstr>SHRM Foundation Support</vt:lpstr>
      <vt:lpstr>SHRM Student Support</vt:lpstr>
      <vt:lpstr>PowerPoint Presentation</vt:lpstr>
    </vt:vector>
  </TitlesOfParts>
  <Company>Kitsap Bank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Hoppenm</dc:creator>
  <cp:lastModifiedBy>Renee</cp:lastModifiedBy>
  <cp:revision>138</cp:revision>
  <cp:lastPrinted>2012-03-21T06:55:58Z</cp:lastPrinted>
  <dcterms:created xsi:type="dcterms:W3CDTF">2009-02-09T17:36:22Z</dcterms:created>
  <dcterms:modified xsi:type="dcterms:W3CDTF">2012-03-21T06:56:01Z</dcterms:modified>
</cp:coreProperties>
</file>