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15844321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28550845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42006254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4974" y="5515751"/>
            <a:ext cx="2685142" cy="134224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597005" y="3466499"/>
            <a:ext cx="6366035" cy="16328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01" y="6099790"/>
            <a:ext cx="8897256" cy="174170"/>
          </a:xfrm>
          <a:prstGeom prst="rect">
            <a:avLst/>
          </a:prstGeom>
        </p:spPr>
      </p:pic>
      <p:cxnSp>
        <p:nvCxnSpPr>
          <p:cNvPr id="23" name="Straight Connector 22"/>
          <p:cNvCxnSpPr/>
          <p:nvPr userDrawn="1"/>
        </p:nvCxnSpPr>
        <p:spPr>
          <a:xfrm flipH="1">
            <a:off x="495307" y="5065622"/>
            <a:ext cx="188682" cy="28649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391886" y="1903912"/>
            <a:ext cx="292103" cy="40261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H="1">
            <a:off x="405488" y="3507809"/>
            <a:ext cx="292103" cy="40261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2561771" y="6072655"/>
            <a:ext cx="292103" cy="40261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5000172" y="6028811"/>
            <a:ext cx="292103" cy="40261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a:off x="7120168" y="6028811"/>
            <a:ext cx="292103" cy="40261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6508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10695156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35796173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25454954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35924157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3302152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12125028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CAA75-46E0-4CCA-B184-7C7562F694D5}" type="datetimeFigureOut">
              <a:rPr lang="en-US" smtClean="0"/>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694DAF-63D4-4270-9DB7-A41A1002D7DF}" type="slidenum">
              <a:rPr lang="en-US" smtClean="0"/>
              <a:t>‹#›</a:t>
            </a:fld>
            <a:endParaRPr lang="en-US" dirty="0"/>
          </a:p>
        </p:txBody>
      </p:sp>
    </p:spTree>
    <p:extLst>
      <p:ext uri="{BB962C8B-B14F-4D97-AF65-F5344CB8AC3E}">
        <p14:creationId xmlns:p14="http://schemas.microsoft.com/office/powerpoint/2010/main" val="13795540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CAA75-46E0-4CCA-B184-7C7562F694D5}" type="datetimeFigureOut">
              <a:rPr lang="en-US" smtClean="0"/>
              <a:t>3/12/2018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94DAF-63D4-4270-9DB7-A41A1002D7DF}" type="slidenum">
              <a:rPr lang="en-US" smtClean="0"/>
              <a:t>‹#›</a:t>
            </a:fld>
            <a:endParaRPr lang="en-US" dirty="0"/>
          </a:p>
        </p:txBody>
      </p:sp>
    </p:spTree>
    <p:extLst>
      <p:ext uri="{BB962C8B-B14F-4D97-AF65-F5344CB8AC3E}">
        <p14:creationId xmlns:p14="http://schemas.microsoft.com/office/powerpoint/2010/main" val="57971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NHRMA72"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www.linkedin.com/groups/5113855/profile" TargetMode="External"/><Relationship Id="rId4" Type="http://schemas.openxmlformats.org/officeDocument/2006/relationships/hyperlink" Target="https://www.facebook.com/NHRM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shrm.org/blog/embracing-courageous-hr-leadership-0" TargetMode="External"/><Relationship Id="rId2" Type="http://schemas.openxmlformats.org/officeDocument/2006/relationships/hyperlink" Target="https://www.youtube.com/watch?v=cHVAJPUEHN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annual.shrm.or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36140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9258"/>
            <a:ext cx="12192000" cy="3548742"/>
          </a:xfrm>
          <a:prstGeom prst="rect">
            <a:avLst/>
          </a:prstGeom>
        </p:spPr>
      </p:pic>
    </p:spTree>
    <p:extLst>
      <p:ext uri="{BB962C8B-B14F-4D97-AF65-F5344CB8AC3E}">
        <p14:creationId xmlns:p14="http://schemas.microsoft.com/office/powerpoint/2010/main" val="36164474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Social!</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429" y="2738602"/>
            <a:ext cx="2148114" cy="2183916"/>
          </a:xfrm>
          <a:prstGeom prst="rect">
            <a:avLst/>
          </a:prstGeom>
        </p:spPr>
      </p:pic>
      <p:sp>
        <p:nvSpPr>
          <p:cNvPr id="19" name="TextBox 18"/>
          <p:cNvSpPr txBox="1"/>
          <p:nvPr/>
        </p:nvSpPr>
        <p:spPr>
          <a:xfrm>
            <a:off x="5649686" y="2884903"/>
            <a:ext cx="5704114" cy="2739211"/>
          </a:xfrm>
          <a:prstGeom prst="rect">
            <a:avLst/>
          </a:prstGeom>
          <a:noFill/>
        </p:spPr>
        <p:txBody>
          <a:bodyPr wrap="square" rtlCol="0">
            <a:spAutoFit/>
          </a:bodyPr>
          <a:lstStyle/>
          <a:p>
            <a:r>
              <a:rPr lang="en-US" sz="3200" dirty="0"/>
              <a:t>Follow us on </a:t>
            </a:r>
            <a:r>
              <a:rPr lang="en-US" sz="3200" u="sng" dirty="0" smtClean="0">
                <a:hlinkClick r:id="rId3"/>
              </a:rPr>
              <a:t>Twitter</a:t>
            </a:r>
            <a:r>
              <a:rPr lang="en-US" sz="3200" dirty="0" smtClean="0"/>
              <a:t> </a:t>
            </a:r>
            <a:endParaRPr lang="en-US" sz="3200" dirty="0"/>
          </a:p>
          <a:p>
            <a:endParaRPr lang="en-US" sz="1600" dirty="0" smtClean="0"/>
          </a:p>
          <a:p>
            <a:r>
              <a:rPr lang="en-US" sz="3200" dirty="0" smtClean="0"/>
              <a:t>Like </a:t>
            </a:r>
            <a:r>
              <a:rPr lang="en-US" sz="3200" dirty="0"/>
              <a:t>us on </a:t>
            </a:r>
            <a:r>
              <a:rPr lang="en-US" sz="3200" u="sng" dirty="0">
                <a:hlinkClick r:id="rId4"/>
              </a:rPr>
              <a:t>Facebook</a:t>
            </a:r>
            <a:endParaRPr lang="en-US" sz="3200" dirty="0"/>
          </a:p>
          <a:p>
            <a:endParaRPr lang="en-US" sz="1600" dirty="0" smtClean="0"/>
          </a:p>
          <a:p>
            <a:r>
              <a:rPr lang="en-US" sz="3200" dirty="0" smtClean="0"/>
              <a:t>Join </a:t>
            </a:r>
            <a:r>
              <a:rPr lang="en-US" sz="3200" dirty="0"/>
              <a:t>us on </a:t>
            </a:r>
            <a:r>
              <a:rPr lang="en-US" sz="3200" u="sng" dirty="0">
                <a:hlinkClick r:id="rId5"/>
              </a:rPr>
              <a:t>LinkedIn</a:t>
            </a:r>
            <a:endParaRPr lang="en-US" sz="3200" dirty="0"/>
          </a:p>
          <a:p>
            <a:endParaRPr lang="en-US" sz="4400" dirty="0"/>
          </a:p>
        </p:txBody>
      </p:sp>
      <p:sp>
        <p:nvSpPr>
          <p:cNvPr id="20" name="TextBox 19"/>
          <p:cNvSpPr txBox="1"/>
          <p:nvPr/>
        </p:nvSpPr>
        <p:spPr>
          <a:xfrm>
            <a:off x="1045028" y="1493529"/>
            <a:ext cx="10522858" cy="954107"/>
          </a:xfrm>
          <a:prstGeom prst="rect">
            <a:avLst/>
          </a:prstGeom>
          <a:noFill/>
        </p:spPr>
        <p:txBody>
          <a:bodyPr wrap="square" rtlCol="0">
            <a:spAutoFit/>
          </a:bodyPr>
          <a:lstStyle/>
          <a:p>
            <a:pPr algn="ctr"/>
            <a:r>
              <a:rPr lang="en-US" altLang="en-US" sz="2800" dirty="0" smtClean="0">
                <a:latin typeface="+mj-lt"/>
              </a:rPr>
              <a:t>Don’t forget to tell your classmates, friends and family about all the fun you are having at the HR Leaders of Tomorrow student conference.</a:t>
            </a:r>
            <a:endParaRPr lang="en-US" sz="2800" b="1" i="1" dirty="0">
              <a:latin typeface="+mj-lt"/>
            </a:endParaRPr>
          </a:p>
        </p:txBody>
      </p:sp>
      <p:sp>
        <p:nvSpPr>
          <p:cNvPr id="21" name="TextBox 20"/>
          <p:cNvSpPr txBox="1"/>
          <p:nvPr/>
        </p:nvSpPr>
        <p:spPr>
          <a:xfrm>
            <a:off x="838200" y="5383288"/>
            <a:ext cx="10522858" cy="523220"/>
          </a:xfrm>
          <a:prstGeom prst="rect">
            <a:avLst/>
          </a:prstGeom>
          <a:noFill/>
        </p:spPr>
        <p:txBody>
          <a:bodyPr wrap="square" rtlCol="0">
            <a:spAutoFit/>
          </a:bodyPr>
          <a:lstStyle/>
          <a:p>
            <a:pPr algn="ctr"/>
            <a:r>
              <a:rPr lang="en-US" sz="2800" b="1" i="1" dirty="0" smtClean="0">
                <a:latin typeface="+mj-lt"/>
              </a:rPr>
              <a:t>#HRLEADERSOFTOMORROW</a:t>
            </a:r>
            <a:endParaRPr lang="en-US" sz="2800" b="1" i="1" dirty="0">
              <a:latin typeface="+mj-lt"/>
            </a:endParaRPr>
          </a:p>
        </p:txBody>
      </p:sp>
    </p:spTree>
    <p:extLst>
      <p:ext uri="{BB962C8B-B14F-4D97-AF65-F5344CB8AC3E}">
        <p14:creationId xmlns:p14="http://schemas.microsoft.com/office/powerpoint/2010/main" val="13902921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Official Conference APP!</a:t>
            </a: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6972" y="3053825"/>
            <a:ext cx="3632930" cy="278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8344" y="3053825"/>
            <a:ext cx="2815771" cy="278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App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4967" y="1683205"/>
            <a:ext cx="1492930" cy="109564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888344" y="1557926"/>
            <a:ext cx="8803310" cy="1346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2400" dirty="0" smtClean="0"/>
              <a:t>After downloading the app, sign up on </a:t>
            </a:r>
            <a:r>
              <a:rPr lang="en-US" altLang="en-US" sz="2400" b="1" dirty="0" smtClean="0"/>
              <a:t>Whova</a:t>
            </a:r>
            <a:r>
              <a:rPr lang="en-US" altLang="en-US" sz="2400" dirty="0" smtClean="0"/>
              <a:t> with the email address that you used to register for our event, or sign up using your social media accounts. If you are asked to enter an invitation code to join the event, please use the following invitation code: </a:t>
            </a:r>
            <a:r>
              <a:rPr lang="en-US" altLang="en-US" sz="2400" b="1" dirty="0" smtClean="0"/>
              <a:t>HRLEADERS</a:t>
            </a:r>
            <a:endParaRPr lang="en-US" altLang="en-US" sz="2400" dirty="0"/>
          </a:p>
        </p:txBody>
      </p:sp>
    </p:spTree>
    <p:extLst>
      <p:ext uri="{BB962C8B-B14F-4D97-AF65-F5344CB8AC3E}">
        <p14:creationId xmlns:p14="http://schemas.microsoft.com/office/powerpoint/2010/main" val="27548688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SHRM’s FREE Advocacy APP</a:t>
            </a:r>
            <a:endParaRPr lang="en-US" dirty="0"/>
          </a:p>
        </p:txBody>
      </p:sp>
      <p:sp>
        <p:nvSpPr>
          <p:cNvPr id="3" name="Content Placeholder 1"/>
          <p:cNvSpPr txBox="1">
            <a:spLocks/>
          </p:cNvSpPr>
          <p:nvPr/>
        </p:nvSpPr>
        <p:spPr bwMode="auto">
          <a:xfrm>
            <a:off x="4093029" y="1843314"/>
            <a:ext cx="7852228" cy="394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buFont typeface="Wingdings" panose="05000000000000000000" pitchFamily="2" charset="2"/>
              <a:buChar char="ü"/>
              <a:defRPr/>
            </a:pPr>
            <a:r>
              <a:rPr lang="en-US" kern="0" dirty="0" smtClean="0">
                <a:latin typeface="Calibri" panose="020F0502020204030204" pitchFamily="34" charset="0"/>
              </a:rPr>
              <a:t>Immediately take action on alerts using SHRM-provided templates </a:t>
            </a:r>
          </a:p>
          <a:p>
            <a:pPr>
              <a:buFont typeface="Wingdings" panose="05000000000000000000" pitchFamily="2" charset="2"/>
              <a:buChar char="ü"/>
              <a:defRPr/>
            </a:pPr>
            <a:r>
              <a:rPr lang="en-US" kern="0" dirty="0" smtClean="0">
                <a:latin typeface="Calibri" panose="020F0502020204030204" pitchFamily="34" charset="0"/>
              </a:rPr>
              <a:t>Connect to your state and federal lawmakers</a:t>
            </a:r>
          </a:p>
          <a:p>
            <a:pPr>
              <a:buFont typeface="Wingdings" panose="05000000000000000000" pitchFamily="2" charset="2"/>
              <a:buChar char="ü"/>
              <a:defRPr/>
            </a:pPr>
            <a:r>
              <a:rPr lang="en-US" kern="0" dirty="0" smtClean="0">
                <a:latin typeface="Calibri" panose="020F0502020204030204" pitchFamily="34" charset="0"/>
              </a:rPr>
              <a:t>Access SHRM A-Team Information</a:t>
            </a:r>
          </a:p>
          <a:p>
            <a:pPr>
              <a:buFont typeface="Wingdings" panose="05000000000000000000" pitchFamily="2" charset="2"/>
              <a:buChar char="ü"/>
              <a:defRPr/>
            </a:pPr>
            <a:r>
              <a:rPr lang="en-US" kern="0" dirty="0" smtClean="0">
                <a:latin typeface="Calibri" panose="020F0502020204030204" pitchFamily="34" charset="0"/>
              </a:rPr>
              <a:t>Quickly submit lawmaker meeting or event feedback</a:t>
            </a:r>
          </a:p>
          <a:p>
            <a:pPr>
              <a:buFont typeface="Wingdings" panose="05000000000000000000" pitchFamily="2" charset="2"/>
              <a:buChar char="ü"/>
              <a:defRPr/>
            </a:pPr>
            <a:r>
              <a:rPr lang="en-US" kern="0" dirty="0" smtClean="0">
                <a:latin typeface="Calibri" panose="020F0502020204030204" pitchFamily="34" charset="0"/>
              </a:rPr>
              <a:t>Engage with lawmakers and fellow HR professionals on social media</a:t>
            </a:r>
          </a:p>
          <a:p>
            <a:pPr>
              <a:buFont typeface="Wingdings" panose="05000000000000000000" pitchFamily="2" charset="2"/>
              <a:buChar char="ü"/>
              <a:defRPr/>
            </a:pPr>
            <a:r>
              <a:rPr lang="en-US" kern="0" dirty="0" smtClean="0">
                <a:latin typeface="Calibri" panose="020F0502020204030204" pitchFamily="34" charset="0"/>
              </a:rPr>
              <a:t>View legislative issue information on workplace issues</a:t>
            </a:r>
          </a:p>
          <a:p>
            <a:pPr>
              <a:buFont typeface="Wingdings" panose="05000000000000000000" pitchFamily="2" charset="2"/>
              <a:buChar char="ü"/>
              <a:defRPr/>
            </a:pPr>
            <a:r>
              <a:rPr lang="en-US" kern="0" dirty="0" smtClean="0">
                <a:latin typeface="Calibri" panose="020F0502020204030204" pitchFamily="34" charset="0"/>
              </a:rPr>
              <a:t>Stay up-to-date on all legislative updates facing the workplace</a:t>
            </a:r>
          </a:p>
          <a:p>
            <a:pPr marL="0" indent="0" algn="ctr">
              <a:buFontTx/>
              <a:buNone/>
              <a:defRPr/>
            </a:pPr>
            <a:r>
              <a:rPr lang="en-US" sz="1800" i="1" kern="0" dirty="0" smtClean="0">
                <a:latin typeface="Calibri" panose="020F0502020204030204" pitchFamily="34" charset="0"/>
              </a:rPr>
              <a:t>           </a:t>
            </a:r>
            <a:br>
              <a:rPr lang="en-US" sz="1800" i="1" kern="0" dirty="0" smtClean="0">
                <a:latin typeface="Calibri" panose="020F0502020204030204" pitchFamily="34" charset="0"/>
              </a:rPr>
            </a:br>
            <a:r>
              <a:rPr lang="en-US" sz="1800" i="1" kern="0" dirty="0" smtClean="0">
                <a:latin typeface="Calibri" panose="020F0502020204030204" pitchFamily="34" charset="0"/>
              </a:rPr>
              <a:t>*Please be sure to accept push notifications</a:t>
            </a:r>
          </a:p>
          <a:p>
            <a:pPr marL="0" indent="0" algn="ctr">
              <a:buFontTx/>
              <a:buNone/>
              <a:defRPr/>
            </a:pPr>
            <a:endParaRPr lang="en-US" sz="1800" i="1" kern="0" dirty="0">
              <a:latin typeface="Calibri" panose="020F0502020204030204" pitchFamily="34" charset="0"/>
            </a:endParaRPr>
          </a:p>
          <a:p>
            <a:pPr marL="0" indent="0" algn="ctr">
              <a:buFontTx/>
              <a:buNone/>
              <a:defRPr/>
            </a:pPr>
            <a:r>
              <a:rPr lang="en-US" sz="1800" b="1" i="1" kern="0" dirty="0" smtClean="0">
                <a:latin typeface="Calibri" panose="020F0502020204030204" pitchFamily="34" charset="0"/>
              </a:rPr>
              <a:t>Get Involved by Downloading the APP Today!</a:t>
            </a:r>
            <a:endParaRPr lang="en-US" sz="1800" b="1" i="1" kern="0" dirty="0">
              <a:latin typeface="Calibri" panose="020F0502020204030204" pitchFamily="34" charset="0"/>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7618" y="1690688"/>
            <a:ext cx="2502597" cy="398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9176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CEO: Together Forward</a:t>
            </a:r>
            <a:endParaRPr lang="en-US" dirty="0"/>
          </a:p>
        </p:txBody>
      </p:sp>
      <p:sp>
        <p:nvSpPr>
          <p:cNvPr id="3" name="Rectangle 1"/>
          <p:cNvSpPr>
            <a:spLocks noChangeArrowheads="1"/>
          </p:cNvSpPr>
          <p:nvPr/>
        </p:nvSpPr>
        <p:spPr bwMode="auto">
          <a:xfrm>
            <a:off x="1030514" y="1690688"/>
            <a:ext cx="6995885" cy="42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spcAft>
                <a:spcPts val="800"/>
              </a:spcAft>
            </a:pPr>
            <a:r>
              <a:rPr lang="en-US" altLang="en-US" sz="2000" b="1" dirty="0">
                <a:latin typeface="Calibri" panose="020F0502020204030204" pitchFamily="34" charset="0"/>
                <a:ea typeface="Times New Roman" panose="02020603050405020304" pitchFamily="18" charset="0"/>
                <a:cs typeface="Helvetica" panose="020B0604020202020204" pitchFamily="34" charset="0"/>
              </a:rPr>
              <a:t>Johnny C. Taylor, Jr., SHRM-SCP </a:t>
            </a:r>
            <a:br>
              <a:rPr lang="en-US" altLang="en-US" sz="2000" b="1" dirty="0">
                <a:latin typeface="Calibri" panose="020F0502020204030204" pitchFamily="34" charset="0"/>
                <a:ea typeface="Times New Roman" panose="02020603050405020304" pitchFamily="18" charset="0"/>
                <a:cs typeface="Helvetica" panose="020B0604020202020204" pitchFamily="34" charset="0"/>
              </a:rPr>
            </a:br>
            <a:r>
              <a:rPr lang="en-US" altLang="en-US" sz="2000" b="1" dirty="0">
                <a:latin typeface="Calibri" panose="020F0502020204030204" pitchFamily="34" charset="0"/>
                <a:ea typeface="Times New Roman" panose="02020603050405020304" pitchFamily="18" charset="0"/>
                <a:cs typeface="Helvetica" panose="020B0604020202020204" pitchFamily="34" charset="0"/>
              </a:rPr>
              <a:t>Joins SHRM as President &amp; CEO</a:t>
            </a:r>
            <a:r>
              <a:rPr lang="en-US" altLang="en-US" sz="2000" dirty="0">
                <a:latin typeface="Calibri" panose="020F0502020204030204" pitchFamily="34" charset="0"/>
                <a:ea typeface="Times New Roman" panose="02020603050405020304" pitchFamily="18" charset="0"/>
                <a:cs typeface="Helvetica" panose="020B0604020202020204" pitchFamily="34" charset="0"/>
              </a:rPr>
              <a:t>. </a:t>
            </a:r>
          </a:p>
          <a:p>
            <a:pPr>
              <a:spcAft>
                <a:spcPts val="800"/>
              </a:spcAft>
            </a:pPr>
            <a:r>
              <a:rPr lang="en-US" altLang="en-US" sz="2000" dirty="0">
                <a:latin typeface="Calibri" panose="020F0502020204030204" pitchFamily="34" charset="0"/>
                <a:ea typeface="Times New Roman" panose="02020603050405020304" pitchFamily="18" charset="0"/>
                <a:cs typeface="Helvetica" panose="020B0604020202020204" pitchFamily="34" charset="0"/>
              </a:rPr>
              <a:t/>
            </a:r>
            <a:br>
              <a:rPr lang="en-US" altLang="en-US" sz="2000" dirty="0">
                <a:latin typeface="Calibri" panose="020F0502020204030204" pitchFamily="34" charset="0"/>
                <a:ea typeface="Times New Roman" panose="02020603050405020304" pitchFamily="18" charset="0"/>
                <a:cs typeface="Helvetica" panose="020B0604020202020204" pitchFamily="34" charset="0"/>
              </a:rPr>
            </a:br>
            <a:r>
              <a:rPr lang="en-US" altLang="en-US" sz="2000" dirty="0">
                <a:latin typeface="Calibri" panose="020F0502020204030204" pitchFamily="34" charset="0"/>
                <a:ea typeface="Times New Roman" panose="02020603050405020304" pitchFamily="18" charset="0"/>
                <a:cs typeface="Helvetica" panose="020B0604020202020204" pitchFamily="34" charset="0"/>
              </a:rPr>
              <a:t>On Monday, December 4</a:t>
            </a:r>
            <a:r>
              <a:rPr lang="en-US" altLang="en-US" sz="2000" baseline="30000" dirty="0">
                <a:latin typeface="Calibri" panose="020F0502020204030204" pitchFamily="34" charset="0"/>
                <a:ea typeface="Times New Roman" panose="02020603050405020304" pitchFamily="18" charset="0"/>
                <a:cs typeface="Helvetica" panose="020B0604020202020204" pitchFamily="34" charset="0"/>
              </a:rPr>
              <a:t>th</a:t>
            </a:r>
            <a:r>
              <a:rPr lang="en-US" altLang="en-US" sz="2000" dirty="0">
                <a:latin typeface="Calibri" panose="020F0502020204030204" pitchFamily="34" charset="0"/>
                <a:ea typeface="Times New Roman" panose="02020603050405020304" pitchFamily="18" charset="0"/>
                <a:cs typeface="Helvetica" panose="020B0604020202020204" pitchFamily="34" charset="0"/>
              </a:rPr>
              <a:t>, SHRM officially welcomed Johnny C. Taylor, Jr., as its new President and Chief Executive Officer. </a:t>
            </a:r>
          </a:p>
          <a:p>
            <a:pPr>
              <a:spcAft>
                <a:spcPts val="800"/>
              </a:spcAft>
            </a:pPr>
            <a:r>
              <a:rPr lang="en-US" altLang="en-US" sz="1400" dirty="0">
                <a:latin typeface="Calibri" panose="020F0502020204030204" pitchFamily="34" charset="0"/>
                <a:ea typeface="Times New Roman" panose="02020603050405020304" pitchFamily="18" charset="0"/>
                <a:cs typeface="Helvetica" panose="020B0604020202020204" pitchFamily="34" charset="0"/>
              </a:rPr>
              <a:t/>
            </a:r>
            <a:br>
              <a:rPr lang="en-US" altLang="en-US" sz="1400" dirty="0">
                <a:latin typeface="Calibri" panose="020F0502020204030204" pitchFamily="34" charset="0"/>
                <a:ea typeface="Times New Roman" panose="02020603050405020304" pitchFamily="18" charset="0"/>
                <a:cs typeface="Helvetica" panose="020B0604020202020204" pitchFamily="34" charset="0"/>
              </a:rPr>
            </a:br>
            <a:r>
              <a:rPr lang="en-US" altLang="en-US" sz="2000" dirty="0">
                <a:latin typeface="Calibri" panose="020F0502020204030204" pitchFamily="34" charset="0"/>
                <a:ea typeface="Times New Roman" panose="02020603050405020304" pitchFamily="18" charset="0"/>
                <a:cs typeface="Helvetica" panose="020B0604020202020204" pitchFamily="34" charset="0"/>
              </a:rPr>
              <a:t>To learn more about our new CEO,</a:t>
            </a:r>
          </a:p>
          <a:p>
            <a:pPr>
              <a:spcAft>
                <a:spcPts val="800"/>
              </a:spcAft>
            </a:pPr>
            <a:r>
              <a:rPr lang="en-US" altLang="en-US" sz="2000" dirty="0">
                <a:latin typeface="Calibri" panose="020F0502020204030204" pitchFamily="34" charset="0"/>
                <a:ea typeface="Times New Roman" panose="02020603050405020304" pitchFamily="18" charset="0"/>
                <a:cs typeface="Helvetica" panose="020B0604020202020204" pitchFamily="34" charset="0"/>
              </a:rPr>
              <a:t/>
            </a:r>
            <a:br>
              <a:rPr lang="en-US" altLang="en-US" sz="2000" dirty="0">
                <a:latin typeface="Calibri" panose="020F0502020204030204" pitchFamily="34" charset="0"/>
                <a:ea typeface="Times New Roman" panose="02020603050405020304" pitchFamily="18" charset="0"/>
                <a:cs typeface="Helvetica" panose="020B0604020202020204" pitchFamily="34" charset="0"/>
              </a:rPr>
            </a:br>
            <a:r>
              <a:rPr lang="en-US" altLang="en-US" sz="2000" dirty="0">
                <a:latin typeface="Calibri" panose="020F0502020204030204" pitchFamily="34" charset="0"/>
                <a:ea typeface="Times New Roman" panose="02020603050405020304" pitchFamily="18" charset="0"/>
                <a:cs typeface="Helvetica" panose="020B0604020202020204" pitchFamily="34" charset="0"/>
              </a:rPr>
              <a:t>Watch his YouTube video: </a:t>
            </a:r>
            <a:r>
              <a:rPr lang="en-US" altLang="en-US" sz="1400" dirty="0">
                <a:latin typeface="Calibri" panose="020F0502020204030204" pitchFamily="34" charset="0"/>
                <a:ea typeface="Times New Roman" panose="02020603050405020304" pitchFamily="18" charset="0"/>
                <a:cs typeface="Helvetica" panose="020B0604020202020204" pitchFamily="34" charset="0"/>
                <a:hlinkClick r:id="rId2"/>
              </a:rPr>
              <a:t>https://www.youtube.com/watch?v=cHVAJPUEHNM</a:t>
            </a:r>
            <a:r>
              <a:rPr lang="en-US" altLang="en-US" sz="1400" dirty="0">
                <a:latin typeface="Calibri" panose="020F0502020204030204" pitchFamily="34" charset="0"/>
                <a:ea typeface="Times New Roman" panose="02020603050405020304" pitchFamily="18" charset="0"/>
                <a:cs typeface="Helvetica" panose="020B0604020202020204" pitchFamily="34" charset="0"/>
              </a:rPr>
              <a:t> </a:t>
            </a:r>
          </a:p>
          <a:p>
            <a:pPr>
              <a:spcAft>
                <a:spcPts val="800"/>
              </a:spcAft>
            </a:pPr>
            <a:r>
              <a:rPr lang="en-US" altLang="en-US" sz="2000" dirty="0">
                <a:latin typeface="Calibri" panose="020F0502020204030204" pitchFamily="34" charset="0"/>
                <a:ea typeface="Times New Roman" panose="02020603050405020304" pitchFamily="18" charset="0"/>
                <a:cs typeface="Helvetica" panose="020B0604020202020204" pitchFamily="34" charset="0"/>
              </a:rPr>
              <a:t/>
            </a:r>
            <a:br>
              <a:rPr lang="en-US" altLang="en-US" sz="2000" dirty="0">
                <a:latin typeface="Calibri" panose="020F0502020204030204" pitchFamily="34" charset="0"/>
                <a:ea typeface="Times New Roman" panose="02020603050405020304" pitchFamily="18" charset="0"/>
                <a:cs typeface="Helvetica" panose="020B0604020202020204" pitchFamily="34" charset="0"/>
              </a:rPr>
            </a:br>
            <a:r>
              <a:rPr lang="en-US" altLang="en-US" sz="2000" dirty="0">
                <a:latin typeface="Calibri" panose="020F0502020204030204" pitchFamily="34" charset="0"/>
                <a:ea typeface="Times New Roman" panose="02020603050405020304" pitchFamily="18" charset="0"/>
                <a:cs typeface="Helvetica" panose="020B0604020202020204" pitchFamily="34" charset="0"/>
              </a:rPr>
              <a:t>Read his post on the SHRM blog:</a:t>
            </a:r>
          </a:p>
          <a:p>
            <a:pPr>
              <a:spcAft>
                <a:spcPts val="800"/>
              </a:spcAft>
            </a:pPr>
            <a:r>
              <a:rPr lang="en-US" altLang="en-US" sz="1400" dirty="0">
                <a:latin typeface="Calibri" panose="020F0502020204030204" pitchFamily="34" charset="0"/>
                <a:ea typeface="Times New Roman" panose="02020603050405020304" pitchFamily="18" charset="0"/>
                <a:cs typeface="Helvetica" panose="020B0604020202020204" pitchFamily="34" charset="0"/>
                <a:hlinkClick r:id="rId3"/>
              </a:rPr>
              <a:t>https://blog.shrm.org/blog/embracing-courageous-hr-leadership-0</a:t>
            </a:r>
            <a:r>
              <a:rPr lang="en-US" altLang="en-US" sz="1400" dirty="0">
                <a:latin typeface="Calibri" panose="020F0502020204030204" pitchFamily="34" charset="0"/>
                <a:ea typeface="Times New Roman" panose="02020603050405020304" pitchFamily="18" charset="0"/>
                <a:cs typeface="Helvetica" panose="020B0604020202020204" pitchFamily="34" charset="0"/>
              </a:rPr>
              <a:t>  </a:t>
            </a:r>
            <a:r>
              <a:rPr lang="en-US" altLang="en-US" sz="1100" dirty="0">
                <a:latin typeface="Calibri" panose="020F0502020204030204" pitchFamily="34" charset="0"/>
                <a:ea typeface="Times New Roman" panose="02020603050405020304" pitchFamily="18" charset="0"/>
                <a:cs typeface="Helvetica" panose="020B0604020202020204" pitchFamily="34" charset="0"/>
              </a:rPr>
              <a:t/>
            </a:r>
            <a:br>
              <a:rPr lang="en-US" altLang="en-US" sz="1100" dirty="0">
                <a:latin typeface="Calibri" panose="020F0502020204030204" pitchFamily="34" charset="0"/>
                <a:ea typeface="Times New Roman" panose="02020603050405020304" pitchFamily="18" charset="0"/>
                <a:cs typeface="Helvetica" panose="020B0604020202020204" pitchFamily="34" charset="0"/>
              </a:rPr>
            </a:b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5"/>
          <p:cNvSpPr>
            <a:spLocks noChangeArrowheads="1"/>
          </p:cNvSpPr>
          <p:nvPr/>
        </p:nvSpPr>
        <p:spPr bwMode="auto">
          <a:xfrm>
            <a:off x="8707377" y="4777854"/>
            <a:ext cx="209925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a:r>
              <a:rPr lang="en-US" altLang="en-US" sz="1300" b="1" dirty="0">
                <a:latin typeface="Calibri" panose="020F0502020204030204" pitchFamily="34" charset="0"/>
                <a:ea typeface="Times New Roman" panose="02020603050405020304" pitchFamily="18" charset="0"/>
                <a:cs typeface="Helvetica" panose="020B0604020202020204" pitchFamily="34" charset="0"/>
              </a:rPr>
              <a:t>Johnny C. Taylor, Jr., SHRM-SCP</a:t>
            </a:r>
          </a:p>
          <a:p>
            <a:pPr algn="ctr"/>
            <a:r>
              <a:rPr lang="en-US" altLang="en-US" sz="1300" b="1" dirty="0">
                <a:latin typeface="Calibri" panose="020F0502020204030204" pitchFamily="34" charset="0"/>
                <a:ea typeface="Times New Roman" panose="02020603050405020304" pitchFamily="18" charset="0"/>
                <a:cs typeface="Helvetica" panose="020B0604020202020204" pitchFamily="34" charset="0"/>
              </a:rPr>
              <a:t>SHRM President &amp; CEO </a:t>
            </a:r>
            <a:endParaRPr lang="en-US" altLang="en-US" sz="1300" dirty="0">
              <a:ea typeface="Times New Roman" panose="02020603050405020304" pitchFamily="18" charset="0"/>
              <a:cs typeface="Helvetica" panose="020B0604020202020204"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806" y="1974493"/>
            <a:ext cx="2570401" cy="252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8336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400" y="418306"/>
            <a:ext cx="80772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4414837" y="5361781"/>
            <a:ext cx="361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r>
              <a:rPr lang="en-US" altLang="en-US" b="1" dirty="0">
                <a:hlinkClick r:id="rId3"/>
              </a:rPr>
              <a:t>http://annual.shrm.org/</a:t>
            </a:r>
            <a:r>
              <a:rPr lang="en-US" altLang="en-US" b="1" dirty="0"/>
              <a:t> </a:t>
            </a:r>
          </a:p>
        </p:txBody>
      </p:sp>
    </p:spTree>
    <p:extLst>
      <p:ext uri="{BB962C8B-B14F-4D97-AF65-F5344CB8AC3E}">
        <p14:creationId xmlns:p14="http://schemas.microsoft.com/office/powerpoint/2010/main" val="15191541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Resources</a:t>
            </a:r>
          </a:p>
        </p:txBody>
      </p:sp>
      <p:sp>
        <p:nvSpPr>
          <p:cNvPr id="4" name="Content Placeholder 2">
            <a:extLst>
              <a:ext uri="{FF2B5EF4-FFF2-40B4-BE49-F238E27FC236}">
                <a16:creationId xmlns:a16="http://schemas.microsoft.com/office/drawing/2014/main" xmlns="" id="{3AB19176-C77A-4E57-A55C-2C6B3767A1B1}"/>
              </a:ext>
            </a:extLst>
          </p:cNvPr>
          <p:cNvSpPr txBox="1">
            <a:spLocks/>
          </p:cNvSpPr>
          <p:nvPr/>
        </p:nvSpPr>
        <p:spPr>
          <a:xfrm>
            <a:off x="939800" y="1690689"/>
            <a:ext cx="10947400" cy="3793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smtClean="0"/>
              <a:t>SHRM'S </a:t>
            </a:r>
            <a:r>
              <a:rPr lang="en-US" sz="2400" dirty="0"/>
              <a:t>new members-only career resources can help fast-track your HR career development with easy-to-use tools that assess your HR skills and competencies and guide you toward further training and development. </a:t>
            </a:r>
            <a:r>
              <a:rPr lang="en-US" sz="2400" dirty="0" smtClean="0"/>
              <a:t> </a:t>
            </a:r>
          </a:p>
          <a:p>
            <a:pPr marL="0" indent="0">
              <a:buNone/>
              <a:defRPr/>
            </a:pPr>
            <a:endParaRPr lang="en-US" sz="1800" dirty="0" smtClean="0">
              <a:ea typeface="MS PGothic" panose="020B0600070205080204" pitchFamily="34" charset="-128"/>
            </a:endParaRPr>
          </a:p>
          <a:p>
            <a:pPr marL="3943350" lvl="8" indent="-285750">
              <a:defRPr/>
            </a:pPr>
            <a:r>
              <a:rPr lang="en-US" sz="2000" dirty="0" smtClean="0">
                <a:ea typeface="MS PGothic" panose="020B0600070205080204" pitchFamily="34" charset="-128"/>
              </a:rPr>
              <a:t>Take the </a:t>
            </a:r>
            <a:r>
              <a:rPr lang="en-US" sz="2000" b="1" dirty="0" smtClean="0">
                <a:solidFill>
                  <a:srgbClr val="CA361B"/>
                </a:solidFill>
                <a:ea typeface="MS PGothic" panose="020B0600070205080204" pitchFamily="34" charset="-128"/>
              </a:rPr>
              <a:t>Competency Self-Assessment </a:t>
            </a:r>
            <a:r>
              <a:rPr lang="en-US" sz="2000" dirty="0" smtClean="0">
                <a:ea typeface="MS PGothic" panose="020B0600070205080204" pitchFamily="34" charset="-128"/>
              </a:rPr>
              <a:t>(CSA)</a:t>
            </a:r>
          </a:p>
          <a:p>
            <a:pPr marL="3943350" lvl="8" indent="-285750">
              <a:defRPr/>
            </a:pPr>
            <a:r>
              <a:rPr lang="en-US" sz="2000" dirty="0" smtClean="0">
                <a:ea typeface="MS PGothic" panose="020B0600070205080204" pitchFamily="34" charset="-128"/>
              </a:rPr>
              <a:t>Use the </a:t>
            </a:r>
            <a:r>
              <a:rPr lang="en-US" sz="2000" b="1" dirty="0" smtClean="0">
                <a:solidFill>
                  <a:srgbClr val="CA361B"/>
                </a:solidFill>
                <a:ea typeface="MS PGothic" panose="020B0600070205080204" pitchFamily="34" charset="-128"/>
              </a:rPr>
              <a:t>Development Activity Wizard</a:t>
            </a:r>
          </a:p>
          <a:p>
            <a:pPr marL="3943350" lvl="8" indent="-285750">
              <a:defRPr/>
            </a:pPr>
            <a:r>
              <a:rPr lang="en-US" sz="2000" dirty="0" smtClean="0">
                <a:ea typeface="MS PGothic" panose="020B0600070205080204" pitchFamily="34" charset="-128"/>
              </a:rPr>
              <a:t>Create a </a:t>
            </a:r>
            <a:r>
              <a:rPr lang="en-US" sz="2000" b="1" dirty="0" smtClean="0">
                <a:solidFill>
                  <a:srgbClr val="CA361B"/>
                </a:solidFill>
                <a:ea typeface="MS PGothic" panose="020B0600070205080204" pitchFamily="34" charset="-128"/>
              </a:rPr>
              <a:t>Competency Development Plan</a:t>
            </a:r>
          </a:p>
          <a:p>
            <a:pPr marL="3943350" lvl="8" indent="-285750">
              <a:defRPr/>
            </a:pPr>
            <a:r>
              <a:rPr lang="en-US" sz="2000" dirty="0" smtClean="0">
                <a:ea typeface="MS PGothic" panose="020B0600070205080204" pitchFamily="34" charset="-128"/>
              </a:rPr>
              <a:t>To learn more about this new benefit and how to accelerate your career, visit </a:t>
            </a:r>
            <a:r>
              <a:rPr lang="en-US" sz="2000" b="1" dirty="0" smtClean="0">
                <a:solidFill>
                  <a:srgbClr val="CA361B"/>
                </a:solidFill>
                <a:ea typeface="MS PGothic" panose="020B0600070205080204" pitchFamily="34" charset="-128"/>
              </a:rPr>
              <a:t>shrm.org/careers</a:t>
            </a:r>
            <a:r>
              <a:rPr lang="en-US" sz="1400" dirty="0" smtClean="0">
                <a:ea typeface="MS PGothic" panose="020B0600070205080204" pitchFamily="34" charset="-128"/>
              </a:rPr>
              <a:t/>
            </a:r>
            <a:br>
              <a:rPr lang="en-US" sz="1400" dirty="0" smtClean="0">
                <a:ea typeface="MS PGothic" panose="020B0600070205080204" pitchFamily="34" charset="-128"/>
              </a:rPr>
            </a:br>
            <a:endParaRPr lang="en-US" sz="1400" dirty="0" smtClean="0">
              <a:ea typeface="MS PGothic" panose="020B0600070205080204" pitchFamily="34" charset="-128"/>
            </a:endParaRPr>
          </a:p>
          <a:p>
            <a:pPr>
              <a:defRPr/>
            </a:pPr>
            <a:endParaRPr lang="en-US" sz="2400" dirty="0" smtClean="0">
              <a:ea typeface="MS PGothic" panose="020B0600070205080204" pitchFamily="34" charset="-128"/>
            </a:endParaRPr>
          </a:p>
          <a:p>
            <a:pPr marL="285750" indent="-285750">
              <a:defRPr/>
            </a:pPr>
            <a:endParaRPr lang="en-US" sz="2400" dirty="0">
              <a:ea typeface="MS PGothic" panose="020B0600070205080204" pitchFamily="34" charset="-128"/>
            </a:endParaRPr>
          </a:p>
        </p:txBody>
      </p:sp>
      <p:sp>
        <p:nvSpPr>
          <p:cNvPr id="5" name="Content Placeholder 4"/>
          <p:cNvSpPr txBox="1">
            <a:spLocks noChangeArrowheads="1"/>
          </p:cNvSpPr>
          <p:nvPr/>
        </p:nvSpPr>
        <p:spPr bwMode="auto">
          <a:xfrm>
            <a:off x="9131300" y="4312827"/>
            <a:ext cx="2149819" cy="11712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FontTx/>
              <a:buNone/>
            </a:pPr>
            <a:endParaRPr lang="en-US" altLang="en-US" smtClean="0"/>
          </a:p>
          <a:p>
            <a:pPr fontAlgn="base">
              <a:buFontTx/>
              <a:buNone/>
            </a:pPr>
            <a:endParaRPr lang="en-US" altLang="en-US" smtClean="0"/>
          </a:p>
          <a:p>
            <a:pPr fontAlgn="base">
              <a:buFontTx/>
              <a:buNone/>
            </a:pPr>
            <a:endParaRPr lang="en-US" altLang="en-US" smtClean="0"/>
          </a:p>
          <a:p>
            <a:pPr fontAlgn="base">
              <a:buFontTx/>
              <a:buNone/>
            </a:pPr>
            <a:endParaRPr lang="en-US" altLang="en-US" smtClean="0"/>
          </a:p>
          <a:p>
            <a:pPr fontAlgn="base">
              <a:buFontTx/>
              <a:buNone/>
            </a:pPr>
            <a:endParaRPr lang="en-US" altLang="en-US" smtClean="0"/>
          </a:p>
          <a:p>
            <a:pPr fontAlgn="base">
              <a:buFontTx/>
              <a:buNone/>
            </a:pPr>
            <a:endParaRPr lang="en-US" altLang="en-US" dirty="0" smtClean="0"/>
          </a:p>
        </p:txBody>
      </p:sp>
      <p:pic>
        <p:nvPicPr>
          <p:cNvPr id="7" name="Picture 6"/>
          <p:cNvPicPr>
            <a:picLocks noChangeAspect="1"/>
          </p:cNvPicPr>
          <p:nvPr/>
        </p:nvPicPr>
        <p:blipFill>
          <a:blip r:embed="rId2"/>
          <a:stretch>
            <a:fillRect/>
          </a:stretch>
        </p:blipFill>
        <p:spPr>
          <a:xfrm>
            <a:off x="1154285" y="3128404"/>
            <a:ext cx="3192643" cy="1579562"/>
          </a:xfrm>
          <a:prstGeom prst="rect">
            <a:avLst/>
          </a:prstGeom>
        </p:spPr>
      </p:pic>
    </p:spTree>
    <p:extLst>
      <p:ext uri="{BB962C8B-B14F-4D97-AF65-F5344CB8AC3E}">
        <p14:creationId xmlns:p14="http://schemas.microsoft.com/office/powerpoint/2010/main" val="6104563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186</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ＭＳ Ｐゴシック</vt:lpstr>
      <vt:lpstr>SimHei</vt:lpstr>
      <vt:lpstr>Arial</vt:lpstr>
      <vt:lpstr>Calibri</vt:lpstr>
      <vt:lpstr>Calibri Light</vt:lpstr>
      <vt:lpstr>Helvetica</vt:lpstr>
      <vt:lpstr>Times New Roman</vt:lpstr>
      <vt:lpstr>Wingdings</vt:lpstr>
      <vt:lpstr>Office Theme</vt:lpstr>
      <vt:lpstr>PowerPoint Presentation</vt:lpstr>
      <vt:lpstr>Get Social!</vt:lpstr>
      <vt:lpstr>Download the Official Conference APP!</vt:lpstr>
      <vt:lpstr>SHRM’s FREE Advocacy APP</vt:lpstr>
      <vt:lpstr>SHRM CEO: Together Forward</vt:lpstr>
      <vt:lpstr>PowerPoint Presentation</vt:lpstr>
      <vt:lpstr>Career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Chance</dc:creator>
  <cp:lastModifiedBy>Chance</cp:lastModifiedBy>
  <cp:revision>23</cp:revision>
  <dcterms:created xsi:type="dcterms:W3CDTF">2018-03-12T17:21:13Z</dcterms:created>
  <dcterms:modified xsi:type="dcterms:W3CDTF">2018-03-12T19:25:05Z</dcterms:modified>
</cp:coreProperties>
</file>