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82"/>
  </p:handoutMasterIdLst>
  <p:sldIdLst>
    <p:sldId id="256" r:id="rId2"/>
    <p:sldId id="257" r:id="rId3"/>
    <p:sldId id="258" r:id="rId4"/>
    <p:sldId id="317" r:id="rId5"/>
    <p:sldId id="445" r:id="rId6"/>
    <p:sldId id="259" r:id="rId7"/>
    <p:sldId id="398" r:id="rId8"/>
    <p:sldId id="318" r:id="rId9"/>
    <p:sldId id="400" r:id="rId10"/>
    <p:sldId id="399" r:id="rId11"/>
    <p:sldId id="355" r:id="rId12"/>
    <p:sldId id="319" r:id="rId13"/>
    <p:sldId id="401" r:id="rId14"/>
    <p:sldId id="402" r:id="rId15"/>
    <p:sldId id="383" r:id="rId16"/>
    <p:sldId id="384" r:id="rId17"/>
    <p:sldId id="366" r:id="rId18"/>
    <p:sldId id="403" r:id="rId19"/>
    <p:sldId id="406" r:id="rId20"/>
    <p:sldId id="404" r:id="rId21"/>
    <p:sldId id="365" r:id="rId22"/>
    <p:sldId id="320" r:id="rId23"/>
    <p:sldId id="405" r:id="rId24"/>
    <p:sldId id="356" r:id="rId25"/>
    <p:sldId id="407" r:id="rId26"/>
    <p:sldId id="357" r:id="rId27"/>
    <p:sldId id="363" r:id="rId28"/>
    <p:sldId id="321" r:id="rId29"/>
    <p:sldId id="359" r:id="rId30"/>
    <p:sldId id="360" r:id="rId31"/>
    <p:sldId id="322" r:id="rId32"/>
    <p:sldId id="376" r:id="rId33"/>
    <p:sldId id="377" r:id="rId34"/>
    <p:sldId id="441" r:id="rId35"/>
    <p:sldId id="440" r:id="rId36"/>
    <p:sldId id="443" r:id="rId37"/>
    <p:sldId id="444" r:id="rId38"/>
    <p:sldId id="410" r:id="rId39"/>
    <p:sldId id="446" r:id="rId40"/>
    <p:sldId id="411" r:id="rId41"/>
    <p:sldId id="460" r:id="rId42"/>
    <p:sldId id="461" r:id="rId43"/>
    <p:sldId id="466" r:id="rId44"/>
    <p:sldId id="467" r:id="rId45"/>
    <p:sldId id="465" r:id="rId46"/>
    <p:sldId id="442" r:id="rId47"/>
    <p:sldId id="463" r:id="rId48"/>
    <p:sldId id="413" r:id="rId49"/>
    <p:sldId id="423" r:id="rId50"/>
    <p:sldId id="424" r:id="rId51"/>
    <p:sldId id="447" r:id="rId52"/>
    <p:sldId id="416" r:id="rId53"/>
    <p:sldId id="448" r:id="rId54"/>
    <p:sldId id="449" r:id="rId55"/>
    <p:sldId id="417" r:id="rId56"/>
    <p:sldId id="464" r:id="rId57"/>
    <p:sldId id="418" r:id="rId58"/>
    <p:sldId id="420" r:id="rId59"/>
    <p:sldId id="421" r:id="rId60"/>
    <p:sldId id="450" r:id="rId61"/>
    <p:sldId id="451" r:id="rId62"/>
    <p:sldId id="425" r:id="rId63"/>
    <p:sldId id="453" r:id="rId64"/>
    <p:sldId id="454" r:id="rId65"/>
    <p:sldId id="455" r:id="rId66"/>
    <p:sldId id="426" r:id="rId67"/>
    <p:sldId id="456" r:id="rId68"/>
    <p:sldId id="457" r:id="rId69"/>
    <p:sldId id="427" r:id="rId70"/>
    <p:sldId id="428" r:id="rId71"/>
    <p:sldId id="458" r:id="rId72"/>
    <p:sldId id="459" r:id="rId73"/>
    <p:sldId id="430" r:id="rId74"/>
    <p:sldId id="431" r:id="rId75"/>
    <p:sldId id="432" r:id="rId76"/>
    <p:sldId id="452" r:id="rId77"/>
    <p:sldId id="436" r:id="rId78"/>
    <p:sldId id="437" r:id="rId79"/>
    <p:sldId id="438" r:id="rId80"/>
    <p:sldId id="439" r:id="rId8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0E21F3D1-E72C-4F66-A831-949B9A86C5E8}" type="datetimeFigureOut">
              <a:rPr lang="en-US" smtClean="0"/>
              <a:t>1/28/2016</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D4E59099-3410-48CE-A070-603F4244EE16}" type="slidenum">
              <a:rPr lang="en-US" smtClean="0"/>
              <a:t>‹#›</a:t>
            </a:fld>
            <a:endParaRPr lang="en-US"/>
          </a:p>
        </p:txBody>
      </p:sp>
    </p:spTree>
    <p:extLst>
      <p:ext uri="{BB962C8B-B14F-4D97-AF65-F5344CB8AC3E}">
        <p14:creationId xmlns:p14="http://schemas.microsoft.com/office/powerpoint/2010/main" val="12124604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99378C27-1CAB-46E9-90C2-003A7F4A5A6C}"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378C27-1CAB-46E9-90C2-003A7F4A5A6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378C27-1CAB-46E9-90C2-003A7F4A5A6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378C27-1CAB-46E9-90C2-003A7F4A5A6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378C27-1CAB-46E9-90C2-003A7F4A5A6C}"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378C27-1CAB-46E9-90C2-003A7F4A5A6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9378C27-1CAB-46E9-90C2-003A7F4A5A6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9378C27-1CAB-46E9-90C2-003A7F4A5A6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9378C27-1CAB-46E9-90C2-003A7F4A5A6C}"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378C27-1CAB-46E9-90C2-003A7F4A5A6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D507142-F385-4A6A-9B11-28A4A845E3BF}" type="datetimeFigureOut">
              <a:rPr lang="en-US" smtClean="0"/>
              <a:pPr/>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378C27-1CAB-46E9-90C2-003A7F4A5A6C}"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D507142-F385-4A6A-9B11-28A4A845E3BF}" type="datetimeFigureOut">
              <a:rPr lang="en-US" smtClean="0"/>
              <a:pPr/>
              <a:t>1/28/2016</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9378C27-1CAB-46E9-90C2-003A7F4A5A6C}"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mailto:MichaelW@TheWilsonAgency.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9350" y="228600"/>
            <a:ext cx="6435090" cy="2743200"/>
          </a:xfrm>
        </p:spPr>
        <p:txBody>
          <a:bodyPr>
            <a:normAutofit fontScale="90000"/>
          </a:bodyPr>
          <a:lstStyle/>
          <a:p>
            <a:pPr algn="ctr"/>
            <a:r>
              <a:rPr lang="en-US" b="1" dirty="0" smtClean="0">
                <a:solidFill>
                  <a:schemeClr val="accent5">
                    <a:lumMod val="50000"/>
                  </a:schemeClr>
                </a:solidFill>
              </a:rPr>
              <a:t>NHRMA </a:t>
            </a:r>
            <a:br>
              <a:rPr lang="en-US" b="1" dirty="0" smtClean="0">
                <a:solidFill>
                  <a:schemeClr val="accent5">
                    <a:lumMod val="50000"/>
                  </a:schemeClr>
                </a:solidFill>
              </a:rPr>
            </a:br>
            <a:r>
              <a:rPr lang="en-US" b="1" dirty="0" smtClean="0">
                <a:solidFill>
                  <a:schemeClr val="accent5">
                    <a:lumMod val="50000"/>
                  </a:schemeClr>
                </a:solidFill>
              </a:rPr>
              <a:t>ALASKA HR ACADEMY</a:t>
            </a:r>
            <a:r>
              <a:rPr lang="en-US" b="1" dirty="0" smtClean="0">
                <a:solidFill>
                  <a:schemeClr val="tx1">
                    <a:lumMod val="75000"/>
                    <a:lumOff val="25000"/>
                  </a:schemeClr>
                </a:solidFill>
              </a:rPr>
              <a:t/>
            </a:r>
            <a:br>
              <a:rPr lang="en-US" b="1" dirty="0" smtClean="0">
                <a:solidFill>
                  <a:schemeClr val="tx1">
                    <a:lumMod val="75000"/>
                    <a:lumOff val="25000"/>
                  </a:schemeClr>
                </a:solidFill>
              </a:rPr>
            </a:br>
            <a:r>
              <a:rPr lang="en-US" sz="3100" b="1" i="1" dirty="0" smtClean="0">
                <a:solidFill>
                  <a:schemeClr val="tx1">
                    <a:lumMod val="75000"/>
                    <a:lumOff val="25000"/>
                  </a:schemeClr>
                </a:solidFill>
              </a:rPr>
              <a:t>February 2015</a:t>
            </a:r>
            <a:r>
              <a:rPr lang="en-US" b="1" dirty="0" smtClean="0"/>
              <a:t/>
            </a:r>
            <a:br>
              <a:rPr lang="en-US" b="1" dirty="0" smtClean="0"/>
            </a:br>
            <a:r>
              <a:rPr lang="en-US" sz="3300" b="1" dirty="0" smtClean="0"/>
              <a:t> </a:t>
            </a:r>
            <a:r>
              <a:rPr lang="en-US" dirty="0" smtClean="0"/>
              <a:t/>
            </a:r>
            <a:br>
              <a:rPr lang="en-US" dirty="0" smtClean="0"/>
            </a:br>
            <a:r>
              <a:rPr lang="en-US" sz="4800" b="1" dirty="0" smtClean="0">
                <a:solidFill>
                  <a:schemeClr val="tx1"/>
                </a:solidFill>
              </a:rPr>
              <a:t>EMPLOYEE BENEFITS</a:t>
            </a:r>
            <a:endParaRPr lang="en-US" sz="4800" dirty="0">
              <a:solidFill>
                <a:schemeClr val="tx1"/>
              </a:solidFill>
            </a:endParaRPr>
          </a:p>
        </p:txBody>
      </p:sp>
      <p:sp>
        <p:nvSpPr>
          <p:cNvPr id="3" name="Subtitle 2"/>
          <p:cNvSpPr>
            <a:spLocks noGrp="1"/>
          </p:cNvSpPr>
          <p:nvPr>
            <p:ph type="subTitle" idx="1"/>
          </p:nvPr>
        </p:nvSpPr>
        <p:spPr>
          <a:xfrm>
            <a:off x="1143000" y="3657600"/>
            <a:ext cx="7711440" cy="2362200"/>
          </a:xfrm>
        </p:spPr>
        <p:txBody>
          <a:bodyPr>
            <a:normAutofit lnSpcReduction="10000"/>
          </a:bodyPr>
          <a:lstStyle/>
          <a:p>
            <a:pPr algn="ctr"/>
            <a:r>
              <a:rPr lang="en-US" b="1" dirty="0" smtClean="0">
                <a:solidFill>
                  <a:schemeClr val="accent5">
                    <a:lumMod val="50000"/>
                  </a:schemeClr>
                </a:solidFill>
              </a:rPr>
              <a:t>Presenter</a:t>
            </a:r>
          </a:p>
          <a:p>
            <a:pPr algn="ctr"/>
            <a:r>
              <a:rPr lang="en-US" sz="2800" b="1" dirty="0" smtClean="0">
                <a:solidFill>
                  <a:schemeClr val="accent5">
                    <a:lumMod val="50000"/>
                  </a:schemeClr>
                </a:solidFill>
                <a:latin typeface="Lucida Calligraphy" pitchFamily="66" charset="0"/>
              </a:rPr>
              <a:t>K Michael Ward, </a:t>
            </a:r>
          </a:p>
          <a:p>
            <a:pPr algn="ctr"/>
            <a:r>
              <a:rPr lang="en-US" sz="2800" b="1" dirty="0" smtClean="0">
                <a:solidFill>
                  <a:schemeClr val="accent5">
                    <a:lumMod val="50000"/>
                  </a:schemeClr>
                </a:solidFill>
                <a:latin typeface="Lucida Calligraphy" pitchFamily="66" charset="0"/>
              </a:rPr>
              <a:t>MPH, SHRM-SCP, SHPR, GPHR</a:t>
            </a:r>
          </a:p>
          <a:p>
            <a:pPr algn="ctr"/>
            <a:r>
              <a:rPr lang="en-US" b="1" dirty="0" smtClean="0">
                <a:solidFill>
                  <a:schemeClr val="accent5">
                    <a:lumMod val="50000"/>
                  </a:schemeClr>
                </a:solidFill>
              </a:rPr>
              <a:t>Employee Benefits and HR Advisor</a:t>
            </a:r>
          </a:p>
          <a:p>
            <a:pPr algn="ctr"/>
            <a:r>
              <a:rPr lang="en-US" b="1" dirty="0" smtClean="0">
                <a:solidFill>
                  <a:schemeClr val="accent5">
                    <a:lumMod val="50000"/>
                  </a:schemeClr>
                </a:solidFill>
              </a:rPr>
              <a:t>The Wilson Agency</a:t>
            </a:r>
            <a:endParaRPr lang="en-US" b="1" dirty="0">
              <a:solidFill>
                <a:schemeClr val="accent5">
                  <a:lumMod val="5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0"/>
            <a:ext cx="1428750" cy="14287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696200" cy="868362"/>
          </a:xfrm>
        </p:spPr>
        <p:txBody>
          <a:bodyPr>
            <a:noAutofit/>
          </a:bodyPr>
          <a:lstStyle/>
          <a:p>
            <a:pPr algn="ctr"/>
            <a:r>
              <a:rPr lang="en-US" sz="4800" b="1" dirty="0" smtClean="0">
                <a:solidFill>
                  <a:schemeClr val="accent5">
                    <a:lumMod val="50000"/>
                  </a:schemeClr>
                </a:solidFill>
              </a:rPr>
              <a:t>Group Retirement Plans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219200"/>
            <a:ext cx="7790688" cy="5410200"/>
          </a:xfrm>
        </p:spPr>
        <p:txBody>
          <a:bodyPr>
            <a:normAutofit fontScale="85000" lnSpcReduction="20000"/>
          </a:bodyPr>
          <a:lstStyle/>
          <a:p>
            <a:pPr>
              <a:buNone/>
            </a:pPr>
            <a:r>
              <a:rPr lang="en-US" sz="3500" b="1" dirty="0" smtClean="0"/>
              <a:t>More Examples of Defined Benefit Plans</a:t>
            </a:r>
          </a:p>
          <a:p>
            <a:pPr>
              <a:buNone/>
            </a:pPr>
            <a:r>
              <a:rPr lang="en-US" sz="4400" dirty="0" smtClean="0">
                <a:solidFill>
                  <a:schemeClr val="accent5">
                    <a:lumMod val="50000"/>
                  </a:schemeClr>
                </a:solidFill>
              </a:rPr>
              <a:t>• </a:t>
            </a:r>
            <a:r>
              <a:rPr lang="en-US" sz="4400" dirty="0" smtClean="0"/>
              <a:t>Cash Balance Plan </a:t>
            </a:r>
          </a:p>
          <a:p>
            <a:pPr lvl="1">
              <a:buClr>
                <a:schemeClr val="accent5">
                  <a:lumMod val="50000"/>
                </a:schemeClr>
              </a:buClr>
              <a:buFont typeface="Arial" pitchFamily="34" charset="0"/>
              <a:buChar char="•"/>
            </a:pPr>
            <a:r>
              <a:rPr lang="en-US" sz="2500" dirty="0" smtClean="0"/>
              <a:t>Expresses the promised benefit in terms of a hypothetical account balance. </a:t>
            </a:r>
          </a:p>
          <a:p>
            <a:pPr lvl="1">
              <a:buClr>
                <a:schemeClr val="accent5">
                  <a:lumMod val="50000"/>
                </a:schemeClr>
              </a:buClr>
              <a:buFont typeface="Arial" pitchFamily="34" charset="0"/>
              <a:buChar char="•"/>
            </a:pPr>
            <a:r>
              <a:rPr lang="en-US" sz="2500" dirty="0" smtClean="0"/>
              <a:t>Cash balance plans have become popular because the benefit can more easily be communicated to participants and the accrued benefit is portable, which appeals to the transient workforce. </a:t>
            </a:r>
          </a:p>
          <a:p>
            <a:pPr lvl="1">
              <a:buClr>
                <a:schemeClr val="accent5">
                  <a:lumMod val="50000"/>
                </a:schemeClr>
              </a:buClr>
              <a:buFont typeface="Arial" pitchFamily="34" charset="0"/>
              <a:buChar char="•"/>
            </a:pPr>
            <a:r>
              <a:rPr lang="en-US" sz="2500" dirty="0" smtClean="0"/>
              <a:t>Cash balance plans are credited each year with a pay credit (percentage of compensation) and an interest credit, which is fixed or variable.</a:t>
            </a:r>
          </a:p>
          <a:p>
            <a:pPr>
              <a:buClr>
                <a:schemeClr val="accent5">
                  <a:lumMod val="50000"/>
                </a:schemeClr>
              </a:buClr>
              <a:buNone/>
            </a:pPr>
            <a:r>
              <a:rPr lang="en-US" sz="4400" dirty="0" smtClean="0"/>
              <a:t>• Final Pay Formula </a:t>
            </a:r>
          </a:p>
          <a:p>
            <a:pPr lvl="1">
              <a:spcBef>
                <a:spcPts val="0"/>
              </a:spcBef>
              <a:buClr>
                <a:schemeClr val="accent5">
                  <a:lumMod val="50000"/>
                </a:schemeClr>
              </a:buClr>
            </a:pPr>
            <a:r>
              <a:rPr lang="en-US" dirty="0" smtClean="0"/>
              <a:t>Participants earn a percentage of a specified number of years (high 3)</a:t>
            </a:r>
          </a:p>
          <a:p>
            <a:pPr lvl="1">
              <a:spcBef>
                <a:spcPts val="0"/>
              </a:spcBef>
              <a:buClr>
                <a:schemeClr val="accent5">
                  <a:lumMod val="50000"/>
                </a:schemeClr>
              </a:buClr>
            </a:pPr>
            <a:r>
              <a:rPr lang="en-US" dirty="0" smtClean="0"/>
              <a:t>Allowing for the greatest inflation protection to the employee.</a:t>
            </a:r>
            <a:endParaRPr lang="en-US" sz="4000" b="1"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4800" b="1" dirty="0" smtClean="0">
                <a:solidFill>
                  <a:schemeClr val="accent5">
                    <a:lumMod val="50000"/>
                  </a:schemeClr>
                </a:solidFill>
              </a:rPr>
              <a:t>Group Retirement Plans </a:t>
            </a:r>
            <a:endParaRPr lang="en-US" sz="4800" dirty="0">
              <a:solidFill>
                <a:schemeClr val="accent5">
                  <a:lumMod val="50000"/>
                </a:schemeClr>
              </a:solidFill>
            </a:endParaRPr>
          </a:p>
        </p:txBody>
      </p:sp>
      <p:sp>
        <p:nvSpPr>
          <p:cNvPr id="3" name="Content Placeholder 2"/>
          <p:cNvSpPr>
            <a:spLocks noGrp="1"/>
          </p:cNvSpPr>
          <p:nvPr>
            <p:ph idx="1"/>
          </p:nvPr>
        </p:nvSpPr>
        <p:spPr>
          <a:xfrm>
            <a:off x="990600" y="1524000"/>
            <a:ext cx="7943088" cy="5105400"/>
          </a:xfrm>
        </p:spPr>
        <p:txBody>
          <a:bodyPr>
            <a:normAutofit/>
          </a:bodyPr>
          <a:lstStyle/>
          <a:p>
            <a:pPr>
              <a:buNone/>
            </a:pPr>
            <a:r>
              <a:rPr lang="en-US" sz="4400" b="1" dirty="0" smtClean="0"/>
              <a:t>Defined Contribution Plans</a:t>
            </a:r>
          </a:p>
          <a:p>
            <a:pPr>
              <a:buNone/>
            </a:pPr>
            <a:r>
              <a:rPr lang="en-US" sz="4400" dirty="0" smtClean="0">
                <a:solidFill>
                  <a:schemeClr val="accent5">
                    <a:lumMod val="50000"/>
                  </a:schemeClr>
                </a:solidFill>
              </a:rPr>
              <a:t>•</a:t>
            </a:r>
            <a:r>
              <a:rPr lang="en-US" sz="4400" dirty="0" smtClean="0"/>
              <a:t> Employees and employers (may) pay a specific amount per person into the fund</a:t>
            </a:r>
          </a:p>
          <a:p>
            <a:pPr>
              <a:buNone/>
            </a:pPr>
            <a:r>
              <a:rPr lang="en-US" sz="4400" dirty="0" smtClean="0">
                <a:solidFill>
                  <a:schemeClr val="accent5">
                    <a:lumMod val="50000"/>
                  </a:schemeClr>
                </a:solidFill>
              </a:rPr>
              <a:t>•</a:t>
            </a:r>
            <a:r>
              <a:rPr lang="en-US" sz="4400" dirty="0" smtClean="0"/>
              <a:t> Benefits are determined by fund  performance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152400"/>
            <a:ext cx="7790688" cy="715962"/>
          </a:xfrm>
        </p:spPr>
        <p:txBody>
          <a:bodyPr>
            <a:normAutofit/>
          </a:bodyPr>
          <a:lstStyle/>
          <a:p>
            <a:pPr algn="ctr"/>
            <a:r>
              <a:rPr lang="en-US" sz="3600" b="1" dirty="0" smtClean="0">
                <a:solidFill>
                  <a:schemeClr val="accent5">
                    <a:lumMod val="50000"/>
                  </a:schemeClr>
                </a:solidFill>
              </a:rPr>
              <a:t>Group Retirement Plans  </a:t>
            </a:r>
            <a:endParaRPr lang="en-US" dirty="0">
              <a:solidFill>
                <a:schemeClr val="accent5">
                  <a:lumMod val="50000"/>
                </a:schemeClr>
              </a:solidFill>
            </a:endParaRPr>
          </a:p>
        </p:txBody>
      </p:sp>
      <p:sp>
        <p:nvSpPr>
          <p:cNvPr id="3" name="Content Placeholder 2"/>
          <p:cNvSpPr>
            <a:spLocks noGrp="1"/>
          </p:cNvSpPr>
          <p:nvPr>
            <p:ph idx="1"/>
          </p:nvPr>
        </p:nvSpPr>
        <p:spPr>
          <a:xfrm>
            <a:off x="1143000" y="990600"/>
            <a:ext cx="7790688" cy="5715000"/>
          </a:xfrm>
        </p:spPr>
        <p:txBody>
          <a:bodyPr>
            <a:normAutofit fontScale="92500" lnSpcReduction="20000"/>
          </a:bodyPr>
          <a:lstStyle/>
          <a:p>
            <a:pPr>
              <a:buNone/>
            </a:pPr>
            <a:r>
              <a:rPr lang="en-US" sz="3100" b="1" dirty="0" smtClean="0"/>
              <a:t>Examples of Qualified Tax Deferred Plans  </a:t>
            </a:r>
          </a:p>
          <a:p>
            <a:pPr>
              <a:buClr>
                <a:schemeClr val="accent5">
                  <a:lumMod val="50000"/>
                </a:schemeClr>
              </a:buClr>
              <a:buFont typeface="Arial" pitchFamily="34" charset="0"/>
              <a:buChar char="•"/>
            </a:pPr>
            <a:r>
              <a:rPr lang="en-US" sz="4400" b="1" dirty="0" smtClean="0"/>
              <a:t>Profit-sharing Plans</a:t>
            </a:r>
            <a:r>
              <a:rPr lang="en-US" sz="4000" b="1" dirty="0" smtClean="0"/>
              <a:t> </a:t>
            </a:r>
            <a:r>
              <a:rPr lang="en-US" sz="3600" dirty="0" smtClean="0"/>
              <a:t>allow employers to make contributions from current and accumulated profits.</a:t>
            </a:r>
          </a:p>
          <a:p>
            <a:pPr>
              <a:buClr>
                <a:schemeClr val="accent5">
                  <a:lumMod val="50000"/>
                </a:schemeClr>
              </a:buClr>
              <a:buFont typeface="Arial" pitchFamily="34" charset="0"/>
              <a:buChar char="•"/>
            </a:pPr>
            <a:r>
              <a:rPr lang="en-US" sz="4400" b="1" dirty="0" smtClean="0"/>
              <a:t>Money Purchase Plans</a:t>
            </a:r>
            <a:r>
              <a:rPr lang="en-US" sz="3600" b="1" dirty="0" smtClean="0"/>
              <a:t> </a:t>
            </a:r>
            <a:r>
              <a:rPr lang="en-US" sz="3600" dirty="0" smtClean="0"/>
              <a:t>require the employer to contribute a fixed percentage of an employee’s compensation.</a:t>
            </a:r>
            <a:endParaRPr lang="en-US" sz="4400" dirty="0" smtClean="0"/>
          </a:p>
          <a:p>
            <a:pPr>
              <a:buClr>
                <a:schemeClr val="accent5">
                  <a:lumMod val="50000"/>
                </a:schemeClr>
              </a:buClr>
              <a:buFont typeface="Arial" pitchFamily="34" charset="0"/>
              <a:buChar char="•"/>
            </a:pPr>
            <a:r>
              <a:rPr lang="en-US" sz="4400" b="1" dirty="0" smtClean="0"/>
              <a:t>Employee stock-ownership plans (ESOPs) </a:t>
            </a:r>
            <a:r>
              <a:rPr lang="en-US" sz="3600" i="1" dirty="0" smtClean="0"/>
              <a:t>provide shares of company </a:t>
            </a:r>
            <a:r>
              <a:rPr lang="en-US" sz="3600" dirty="0" smtClean="0"/>
              <a:t>stock to employees’ accounts to fund the employer contribution</a:t>
            </a:r>
            <a:endParaRPr lang="en-US" sz="3600" b="1" dirty="0" smtClean="0"/>
          </a:p>
          <a:p>
            <a:pPr>
              <a:buClrTx/>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7848600" cy="457200"/>
          </a:xfrm>
        </p:spPr>
        <p:txBody>
          <a:bodyPr>
            <a:normAutofit fontScale="90000"/>
          </a:bodyPr>
          <a:lstStyle/>
          <a:p>
            <a:pPr algn="ctr"/>
            <a:r>
              <a:rPr lang="en-US" sz="3600" b="1" dirty="0" smtClean="0">
                <a:solidFill>
                  <a:schemeClr val="accent5">
                    <a:lumMod val="50000"/>
                  </a:schemeClr>
                </a:solidFill>
              </a:rPr>
              <a:t>Group Retirement Plans</a:t>
            </a:r>
            <a:endParaRPr lang="en-US" dirty="0">
              <a:solidFill>
                <a:schemeClr val="accent5">
                  <a:lumMod val="50000"/>
                </a:schemeClr>
              </a:solidFill>
            </a:endParaRPr>
          </a:p>
        </p:txBody>
      </p:sp>
      <p:sp>
        <p:nvSpPr>
          <p:cNvPr id="3" name="Content Placeholder 2"/>
          <p:cNvSpPr>
            <a:spLocks noGrp="1"/>
          </p:cNvSpPr>
          <p:nvPr>
            <p:ph idx="1"/>
          </p:nvPr>
        </p:nvSpPr>
        <p:spPr>
          <a:xfrm>
            <a:off x="1143000" y="914400"/>
            <a:ext cx="7848600" cy="5943600"/>
          </a:xfrm>
        </p:spPr>
        <p:txBody>
          <a:bodyPr>
            <a:normAutofit fontScale="62500" lnSpcReduction="20000"/>
          </a:bodyPr>
          <a:lstStyle/>
          <a:p>
            <a:pPr>
              <a:buNone/>
            </a:pPr>
            <a:r>
              <a:rPr lang="en-US" b="1" dirty="0" smtClean="0"/>
              <a:t>More Examples of Qualified Tax Deferred Plans  </a:t>
            </a:r>
          </a:p>
          <a:p>
            <a:pPr>
              <a:buClr>
                <a:schemeClr val="accent5">
                  <a:lumMod val="50000"/>
                </a:schemeClr>
              </a:buClr>
              <a:buNone/>
            </a:pPr>
            <a:r>
              <a:rPr lang="en-US" sz="4800" b="1" dirty="0" smtClean="0"/>
              <a:t>401(k) plans </a:t>
            </a:r>
            <a:r>
              <a:rPr lang="en-US" sz="4800" i="1" dirty="0" smtClean="0"/>
              <a:t> </a:t>
            </a:r>
          </a:p>
          <a:p>
            <a:pPr>
              <a:buClr>
                <a:schemeClr val="accent5">
                  <a:lumMod val="50000"/>
                </a:schemeClr>
              </a:buClr>
            </a:pPr>
            <a:r>
              <a:rPr lang="en-US" dirty="0" smtClean="0"/>
              <a:t>A defined contribution plan that permits employees to have a portion of their salary deducted from their paycheck and contributed to an account. </a:t>
            </a:r>
          </a:p>
          <a:p>
            <a:pPr>
              <a:buClr>
                <a:schemeClr val="accent5">
                  <a:lumMod val="50000"/>
                </a:schemeClr>
              </a:buClr>
            </a:pPr>
            <a:r>
              <a:rPr lang="en-US" dirty="0" smtClean="0"/>
              <a:t>Federal (and sometimes state) taxes on the employee contributions and investment earnings are deferred until the participant receives a distribution from the plan (typically at retirement). </a:t>
            </a:r>
          </a:p>
          <a:p>
            <a:pPr>
              <a:buClr>
                <a:schemeClr val="accent5">
                  <a:lumMod val="50000"/>
                </a:schemeClr>
              </a:buClr>
            </a:pPr>
            <a:r>
              <a:rPr lang="en-US" dirty="0" smtClean="0"/>
              <a:t>Employers may also make contributions to a participant's account.</a:t>
            </a:r>
          </a:p>
          <a:p>
            <a:pPr>
              <a:buClr>
                <a:schemeClr val="accent5">
                  <a:lumMod val="50000"/>
                </a:schemeClr>
              </a:buClr>
            </a:pPr>
            <a:r>
              <a:rPr lang="en-US" dirty="0" smtClean="0"/>
              <a:t>Contribution limit changes annually – 2015 $18,000  Catch-up $6,000 (for over 50 year old)</a:t>
            </a:r>
          </a:p>
          <a:p>
            <a:pPr>
              <a:buClr>
                <a:schemeClr val="accent5">
                  <a:lumMod val="50000"/>
                </a:schemeClr>
              </a:buClr>
              <a:buNone/>
            </a:pPr>
            <a:endParaRPr lang="en-US" sz="1600" b="1" dirty="0" smtClean="0"/>
          </a:p>
          <a:p>
            <a:pPr>
              <a:buClr>
                <a:schemeClr val="accent5">
                  <a:lumMod val="50000"/>
                </a:schemeClr>
              </a:buClr>
              <a:buNone/>
            </a:pPr>
            <a:r>
              <a:rPr lang="en-US" sz="4800" b="1" dirty="0" smtClean="0"/>
              <a:t>403 (b) plans </a:t>
            </a:r>
            <a:endParaRPr lang="en-US" sz="4800" dirty="0" smtClean="0"/>
          </a:p>
          <a:p>
            <a:pPr>
              <a:buClr>
                <a:schemeClr val="accent5">
                  <a:lumMod val="50000"/>
                </a:schemeClr>
              </a:buClr>
            </a:pPr>
            <a:r>
              <a:rPr lang="en-US" dirty="0" smtClean="0"/>
              <a:t>Retirement savings plans in which employees of certain tax-exempt organizations can participate. </a:t>
            </a:r>
          </a:p>
          <a:p>
            <a:pPr>
              <a:buClr>
                <a:schemeClr val="accent5">
                  <a:lumMod val="50000"/>
                </a:schemeClr>
              </a:buClr>
            </a:pPr>
            <a:r>
              <a:rPr lang="en-US" dirty="0" smtClean="0"/>
              <a:t>contributions can be placed in tax-sheltered annuities issued by life insurance companies or tax-sheltered custodial accounts that invest in mutual funds</a:t>
            </a:r>
          </a:p>
          <a:p>
            <a:pPr>
              <a:buClr>
                <a:schemeClr val="accent5">
                  <a:lumMod val="50000"/>
                </a:schemeClr>
              </a:buClr>
            </a:pPr>
            <a:r>
              <a:rPr lang="en-US" dirty="0" smtClean="0"/>
              <a:t>Contribution limit changes annually – 2015 $18,000</a:t>
            </a:r>
          </a:p>
          <a:p>
            <a:pPr>
              <a:buClr>
                <a:schemeClr val="accent5">
                  <a:lumMod val="50000"/>
                </a:schemeClr>
              </a:buClr>
            </a:pPr>
            <a:r>
              <a:rPr lang="en-US" dirty="0" smtClean="0"/>
              <a:t>Note:  some 403 plans now have to comply with ERISA!</a:t>
            </a:r>
          </a:p>
          <a:p>
            <a:pPr>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152400"/>
            <a:ext cx="7790688" cy="715962"/>
          </a:xfrm>
        </p:spPr>
        <p:txBody>
          <a:bodyPr>
            <a:normAutofit/>
          </a:bodyPr>
          <a:lstStyle/>
          <a:p>
            <a:pPr algn="ctr"/>
            <a:r>
              <a:rPr lang="en-US" sz="3600" b="1" dirty="0" smtClean="0">
                <a:solidFill>
                  <a:schemeClr val="accent5">
                    <a:lumMod val="50000"/>
                  </a:schemeClr>
                </a:solidFill>
              </a:rPr>
              <a:t>Group Retirement Plans</a:t>
            </a:r>
            <a:endParaRPr lang="en-US" dirty="0">
              <a:solidFill>
                <a:schemeClr val="accent5">
                  <a:lumMod val="50000"/>
                </a:schemeClr>
              </a:solidFill>
            </a:endParaRPr>
          </a:p>
        </p:txBody>
      </p:sp>
      <p:sp>
        <p:nvSpPr>
          <p:cNvPr id="3" name="Content Placeholder 2"/>
          <p:cNvSpPr>
            <a:spLocks noGrp="1"/>
          </p:cNvSpPr>
          <p:nvPr>
            <p:ph idx="1"/>
          </p:nvPr>
        </p:nvSpPr>
        <p:spPr>
          <a:xfrm>
            <a:off x="1143000" y="914400"/>
            <a:ext cx="7848600" cy="5943600"/>
          </a:xfrm>
        </p:spPr>
        <p:txBody>
          <a:bodyPr>
            <a:normAutofit/>
          </a:bodyPr>
          <a:lstStyle/>
          <a:p>
            <a:pPr>
              <a:buNone/>
            </a:pPr>
            <a:r>
              <a:rPr lang="en-US" sz="2500" b="1" dirty="0" smtClean="0"/>
              <a:t>More Examples of Qualified Tax Deferred Plans  </a:t>
            </a:r>
          </a:p>
          <a:p>
            <a:pPr>
              <a:buClr>
                <a:schemeClr val="accent5">
                  <a:lumMod val="50000"/>
                </a:schemeClr>
              </a:buClr>
              <a:buNone/>
            </a:pPr>
            <a:r>
              <a:rPr lang="en-US" b="1" i="1" dirty="0" smtClean="0"/>
              <a:t>Roth 401 (k) or 403 (b) plans </a:t>
            </a:r>
          </a:p>
          <a:p>
            <a:pPr>
              <a:buClr>
                <a:schemeClr val="accent5">
                  <a:lumMod val="50000"/>
                </a:schemeClr>
              </a:buClr>
            </a:pPr>
            <a:r>
              <a:rPr lang="en-US" dirty="0" smtClean="0"/>
              <a:t>Can be an add-on to the employer plans</a:t>
            </a:r>
          </a:p>
          <a:p>
            <a:pPr>
              <a:buClr>
                <a:schemeClr val="accent5">
                  <a:lumMod val="50000"/>
                </a:schemeClr>
              </a:buClr>
            </a:pPr>
            <a:r>
              <a:rPr lang="en-US" dirty="0" smtClean="0"/>
              <a:t>Are permitted under a Code section added by EGTRRA. </a:t>
            </a:r>
          </a:p>
          <a:p>
            <a:pPr>
              <a:buClr>
                <a:schemeClr val="accent5">
                  <a:lumMod val="50000"/>
                </a:schemeClr>
              </a:buClr>
            </a:pPr>
            <a:r>
              <a:rPr lang="en-US" dirty="0" smtClean="0"/>
              <a:t>Employees can designate some or all of their elective contributions as designated Roth contributions (included in gross income rather than being pretax elective contributions)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228600"/>
            <a:ext cx="7790688" cy="715962"/>
          </a:xfrm>
        </p:spPr>
        <p:txBody>
          <a:bodyPr>
            <a:normAutofit/>
          </a:bodyPr>
          <a:lstStyle/>
          <a:p>
            <a:pPr algn="ctr"/>
            <a:r>
              <a:rPr lang="en-US" sz="3600" b="1" dirty="0" smtClean="0">
                <a:solidFill>
                  <a:schemeClr val="accent5">
                    <a:lumMod val="50000"/>
                  </a:schemeClr>
                </a:solidFill>
              </a:rPr>
              <a:t>Group Retirement Plans</a:t>
            </a:r>
            <a:endParaRPr lang="en-US" dirty="0">
              <a:solidFill>
                <a:schemeClr val="accent5">
                  <a:lumMod val="50000"/>
                </a:schemeClr>
              </a:solidFill>
            </a:endParaRPr>
          </a:p>
        </p:txBody>
      </p:sp>
      <p:sp>
        <p:nvSpPr>
          <p:cNvPr id="3" name="Content Placeholder 2"/>
          <p:cNvSpPr>
            <a:spLocks noGrp="1"/>
          </p:cNvSpPr>
          <p:nvPr>
            <p:ph idx="1"/>
          </p:nvPr>
        </p:nvSpPr>
        <p:spPr>
          <a:xfrm>
            <a:off x="1143000" y="1066800"/>
            <a:ext cx="7790688" cy="5562600"/>
          </a:xfrm>
        </p:spPr>
        <p:txBody>
          <a:bodyPr>
            <a:normAutofit fontScale="85000" lnSpcReduction="10000"/>
          </a:bodyPr>
          <a:lstStyle/>
          <a:p>
            <a:pPr>
              <a:buNone/>
            </a:pPr>
            <a:r>
              <a:rPr lang="en-US" sz="3100" b="1" dirty="0" smtClean="0"/>
              <a:t>More Examples of Qualified Tax Deferred Plans  </a:t>
            </a:r>
          </a:p>
          <a:p>
            <a:pPr>
              <a:buNone/>
            </a:pPr>
            <a:endParaRPr lang="en-US" sz="1800" b="1" dirty="0" smtClean="0"/>
          </a:p>
          <a:p>
            <a:pPr>
              <a:buClr>
                <a:schemeClr val="accent5">
                  <a:lumMod val="50000"/>
                </a:schemeClr>
              </a:buClr>
            </a:pPr>
            <a:r>
              <a:rPr lang="en-US" b="1" dirty="0" smtClean="0"/>
              <a:t>Savings Incentive Match Plan for Employees (SIMPLE) </a:t>
            </a:r>
            <a:r>
              <a:rPr lang="en-US" dirty="0" smtClean="0"/>
              <a:t>allows employers to contribute to IRAs or 401(k) plans.</a:t>
            </a:r>
          </a:p>
          <a:p>
            <a:pPr>
              <a:buClr>
                <a:schemeClr val="accent5">
                  <a:lumMod val="50000"/>
                </a:schemeClr>
              </a:buClr>
            </a:pPr>
            <a:r>
              <a:rPr lang="en-US" b="1" dirty="0" smtClean="0"/>
              <a:t>Simplified Employee Pension (SEP) </a:t>
            </a:r>
            <a:r>
              <a:rPr lang="en-US" dirty="0" smtClean="0"/>
              <a:t>plans are for self-employed and very small  businesses. Employers can make pretax contributions for employees under this type of plan.</a:t>
            </a:r>
            <a:endParaRPr lang="en-US" b="1" dirty="0" smtClean="0"/>
          </a:p>
          <a:p>
            <a:pPr>
              <a:buClr>
                <a:schemeClr val="accent5">
                  <a:lumMod val="50000"/>
                </a:schemeClr>
              </a:buClr>
            </a:pPr>
            <a:r>
              <a:rPr lang="en-US" b="1" dirty="0" smtClean="0"/>
              <a:t>457 Plans </a:t>
            </a:r>
            <a:r>
              <a:rPr lang="en-US" dirty="0" smtClean="0"/>
              <a:t>are plans in which the organization can defer wages but pledges to reimburse these amounts plus earnings to the employee at a future date for services currently rendered.</a:t>
            </a:r>
            <a:endParaRPr lang="en-US" b="1"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381000"/>
            <a:ext cx="7790688" cy="1143000"/>
          </a:xfrm>
        </p:spPr>
        <p:txBody>
          <a:bodyPr>
            <a:normAutofit fontScale="90000"/>
          </a:bodyPr>
          <a:lstStyle/>
          <a:p>
            <a:pPr algn="ctr"/>
            <a:r>
              <a:rPr lang="en-US" sz="3600" b="1" dirty="0" smtClean="0">
                <a:solidFill>
                  <a:schemeClr val="accent5">
                    <a:lumMod val="50000"/>
                  </a:schemeClr>
                </a:solidFill>
              </a:rPr>
              <a:t>Individual Retirement Plans </a:t>
            </a:r>
            <a:br>
              <a:rPr lang="en-US" sz="3600" b="1" dirty="0" smtClean="0">
                <a:solidFill>
                  <a:schemeClr val="accent5">
                    <a:lumMod val="50000"/>
                  </a:schemeClr>
                </a:solidFill>
              </a:rPr>
            </a:br>
            <a:r>
              <a:rPr lang="en-US" sz="3600" b="1" dirty="0" smtClean="0">
                <a:solidFill>
                  <a:schemeClr val="accent5">
                    <a:lumMod val="50000"/>
                  </a:schemeClr>
                </a:solidFill>
              </a:rPr>
              <a:t>Qualified Tax Deferred Plans</a:t>
            </a:r>
            <a:endParaRPr lang="en-US" dirty="0">
              <a:solidFill>
                <a:schemeClr val="accent5">
                  <a:lumMod val="50000"/>
                </a:schemeClr>
              </a:solidFill>
            </a:endParaRPr>
          </a:p>
        </p:txBody>
      </p:sp>
      <p:sp>
        <p:nvSpPr>
          <p:cNvPr id="3" name="Content Placeholder 2"/>
          <p:cNvSpPr>
            <a:spLocks noGrp="1"/>
          </p:cNvSpPr>
          <p:nvPr>
            <p:ph idx="1"/>
          </p:nvPr>
        </p:nvSpPr>
        <p:spPr>
          <a:xfrm>
            <a:off x="1295400" y="1828800"/>
            <a:ext cx="6858000" cy="4495800"/>
          </a:xfrm>
        </p:spPr>
        <p:txBody>
          <a:bodyPr>
            <a:normAutofit fontScale="92500" lnSpcReduction="20000"/>
          </a:bodyPr>
          <a:lstStyle/>
          <a:p>
            <a:pPr>
              <a:buNone/>
            </a:pPr>
            <a:r>
              <a:rPr lang="en-US" b="1" dirty="0" smtClean="0"/>
              <a:t> Individual Retirement Accounts (IRAs) </a:t>
            </a:r>
            <a:r>
              <a:rPr lang="en-US" dirty="0" smtClean="0"/>
              <a:t>allow individuals to contribute wages each year; this may be tax deductible.</a:t>
            </a:r>
            <a:r>
              <a:rPr lang="en-US" b="1" dirty="0" smtClean="0"/>
              <a:t> </a:t>
            </a:r>
          </a:p>
          <a:p>
            <a:pPr>
              <a:buNone/>
            </a:pPr>
            <a:endParaRPr lang="en-US" b="1" dirty="0" smtClean="0"/>
          </a:p>
          <a:p>
            <a:pPr>
              <a:buNone/>
            </a:pPr>
            <a:r>
              <a:rPr lang="en-US" b="1" dirty="0" smtClean="0"/>
              <a:t> Roth IRAs </a:t>
            </a:r>
            <a:r>
              <a:rPr lang="en-US" dirty="0" smtClean="0"/>
              <a:t>provides tax-free income growth. Since taxes are paid up front with a Roth IRA, earnings accumulate tax-free and no federal income tax is levied when contributions are akin from the plan.</a:t>
            </a:r>
            <a:endParaRPr lang="en-US" b="1" dirty="0" smtClean="0"/>
          </a:p>
          <a:p>
            <a:pPr>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01762"/>
          </a:xfrm>
        </p:spPr>
        <p:txBody>
          <a:bodyPr>
            <a:noAutofit/>
          </a:bodyPr>
          <a:lstStyle/>
          <a:p>
            <a:pPr algn="ctr"/>
            <a:r>
              <a:rPr lang="en-US" sz="3500" b="1" dirty="0" smtClean="0">
                <a:solidFill>
                  <a:schemeClr val="accent5">
                    <a:lumMod val="50000"/>
                  </a:schemeClr>
                </a:solidFill>
              </a:rPr>
              <a:t>Retirement Plans </a:t>
            </a:r>
            <a:br>
              <a:rPr lang="en-US" sz="3500" b="1" dirty="0" smtClean="0">
                <a:solidFill>
                  <a:schemeClr val="accent5">
                    <a:lumMod val="50000"/>
                  </a:schemeClr>
                </a:solidFill>
              </a:rPr>
            </a:br>
            <a:r>
              <a:rPr lang="en-US" sz="3500" b="1" dirty="0" smtClean="0">
                <a:solidFill>
                  <a:schemeClr val="accent5">
                    <a:lumMod val="50000"/>
                  </a:schemeClr>
                </a:solidFill>
              </a:rPr>
              <a:t>Non-Qualified Tax Deferred Plans</a:t>
            </a:r>
            <a:endParaRPr lang="en-US" sz="4000" dirty="0">
              <a:solidFill>
                <a:schemeClr val="accent5">
                  <a:lumMod val="50000"/>
                </a:schemeClr>
              </a:solidFill>
            </a:endParaRPr>
          </a:p>
        </p:txBody>
      </p:sp>
      <p:sp>
        <p:nvSpPr>
          <p:cNvPr id="3" name="Content Placeholder 2"/>
          <p:cNvSpPr>
            <a:spLocks noGrp="1"/>
          </p:cNvSpPr>
          <p:nvPr>
            <p:ph idx="1"/>
          </p:nvPr>
        </p:nvSpPr>
        <p:spPr>
          <a:xfrm>
            <a:off x="1143000" y="1828800"/>
            <a:ext cx="7790688" cy="4800600"/>
          </a:xfrm>
        </p:spPr>
        <p:txBody>
          <a:bodyPr>
            <a:normAutofit fontScale="92500" lnSpcReduction="10000"/>
          </a:bodyPr>
          <a:lstStyle/>
          <a:p>
            <a:pPr>
              <a:buClr>
                <a:schemeClr val="accent5">
                  <a:lumMod val="50000"/>
                </a:schemeClr>
              </a:buClr>
            </a:pPr>
            <a:r>
              <a:rPr lang="en-US" dirty="0" smtClean="0"/>
              <a:t>One way to recruit and retain executives is to allow management or highly compensated employees the right to defer receipt of income or provide a supplemental retirement benefit beyond the limits placed on qualified plans.</a:t>
            </a:r>
          </a:p>
          <a:p>
            <a:pPr>
              <a:buClr>
                <a:schemeClr val="accent5">
                  <a:lumMod val="50000"/>
                </a:schemeClr>
              </a:buClr>
            </a:pPr>
            <a:r>
              <a:rPr lang="en-US" dirty="0" smtClean="0"/>
              <a:t>The employee’s benefit is unsecured and not protected by ERISA or the PBGC. </a:t>
            </a:r>
          </a:p>
          <a:p>
            <a:pPr>
              <a:buClr>
                <a:schemeClr val="accent5">
                  <a:lumMod val="50000"/>
                </a:schemeClr>
              </a:buClr>
            </a:pPr>
            <a:r>
              <a:rPr lang="en-US" dirty="0" smtClean="0"/>
              <a:t>Employer contributions are not tax deductible. </a:t>
            </a:r>
          </a:p>
          <a:p>
            <a:pPr>
              <a:buClr>
                <a:schemeClr val="accent5">
                  <a:lumMod val="50000"/>
                </a:schemeClr>
              </a:buClr>
            </a:pPr>
            <a:r>
              <a:rPr lang="en-US" dirty="0" smtClean="0"/>
              <a:t>Generally, nonqualified plans cannot be made available company wide.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77962"/>
          </a:xfrm>
        </p:spPr>
        <p:txBody>
          <a:bodyPr>
            <a:noAutofit/>
          </a:bodyPr>
          <a:lstStyle/>
          <a:p>
            <a:pPr algn="ctr"/>
            <a:r>
              <a:rPr lang="en-US" sz="3500" b="1" dirty="0" smtClean="0">
                <a:solidFill>
                  <a:schemeClr val="accent5">
                    <a:lumMod val="50000"/>
                  </a:schemeClr>
                </a:solidFill>
              </a:rPr>
              <a:t>Retirement Plans </a:t>
            </a:r>
            <a:br>
              <a:rPr lang="en-US" sz="3500" b="1" dirty="0" smtClean="0">
                <a:solidFill>
                  <a:schemeClr val="accent5">
                    <a:lumMod val="50000"/>
                  </a:schemeClr>
                </a:solidFill>
              </a:rPr>
            </a:br>
            <a:r>
              <a:rPr lang="en-US" sz="3500" b="1" dirty="0" smtClean="0">
                <a:solidFill>
                  <a:schemeClr val="accent5">
                    <a:lumMod val="50000"/>
                  </a:schemeClr>
                </a:solidFill>
              </a:rPr>
              <a:t>Non-Qualified Tax Deferred Plans</a:t>
            </a:r>
            <a:endParaRPr lang="en-US" sz="3500" dirty="0"/>
          </a:p>
        </p:txBody>
      </p:sp>
      <p:sp>
        <p:nvSpPr>
          <p:cNvPr id="3" name="Content Placeholder 2"/>
          <p:cNvSpPr>
            <a:spLocks noGrp="1"/>
          </p:cNvSpPr>
          <p:nvPr>
            <p:ph idx="1"/>
          </p:nvPr>
        </p:nvSpPr>
        <p:spPr>
          <a:xfrm>
            <a:off x="1143000" y="1828800"/>
            <a:ext cx="7790688" cy="4800600"/>
          </a:xfrm>
        </p:spPr>
        <p:txBody>
          <a:bodyPr>
            <a:normAutofit fontScale="62500" lnSpcReduction="20000"/>
          </a:bodyPr>
          <a:lstStyle/>
          <a:p>
            <a:pPr>
              <a:buNone/>
            </a:pPr>
            <a:r>
              <a:rPr lang="en-US" sz="3900" b="1" dirty="0" smtClean="0"/>
              <a:t>Examples:  </a:t>
            </a:r>
          </a:p>
          <a:p>
            <a:pPr>
              <a:buNone/>
            </a:pPr>
            <a:endParaRPr lang="en-US" sz="2100" b="1" dirty="0" smtClean="0"/>
          </a:p>
          <a:p>
            <a:pPr>
              <a:buClr>
                <a:schemeClr val="accent5">
                  <a:lumMod val="50000"/>
                </a:schemeClr>
              </a:buClr>
              <a:buNone/>
            </a:pPr>
            <a:r>
              <a:rPr lang="en-US" dirty="0" smtClean="0"/>
              <a:t>• </a:t>
            </a:r>
            <a:r>
              <a:rPr lang="en-US" b="1" dirty="0" smtClean="0"/>
              <a:t>Top Hat Plans </a:t>
            </a:r>
          </a:p>
          <a:p>
            <a:pPr lvl="1">
              <a:buClr>
                <a:schemeClr val="accent5">
                  <a:lumMod val="50000"/>
                </a:schemeClr>
              </a:buClr>
            </a:pPr>
            <a:r>
              <a:rPr lang="en-US" sz="3100" dirty="0" smtClean="0"/>
              <a:t>Designed to provide retirement benefits for a select group of management or highly paid employees. </a:t>
            </a:r>
          </a:p>
          <a:p>
            <a:pPr lvl="1">
              <a:buClr>
                <a:schemeClr val="accent5">
                  <a:lumMod val="50000"/>
                </a:schemeClr>
              </a:buClr>
            </a:pPr>
            <a:r>
              <a:rPr lang="en-US" sz="3100" dirty="0" smtClean="0"/>
              <a:t>Employer/sponsors of the plan must submit to the IRS a one-time abbreviated filing disclosing the existence of the arrangement.</a:t>
            </a:r>
          </a:p>
          <a:p>
            <a:pPr>
              <a:buClr>
                <a:schemeClr val="accent5">
                  <a:lumMod val="50000"/>
                </a:schemeClr>
              </a:buClr>
              <a:buNone/>
            </a:pPr>
            <a:r>
              <a:rPr lang="en-US" b="1" dirty="0" smtClean="0"/>
              <a:t>• Excess Deferral Plans </a:t>
            </a:r>
          </a:p>
          <a:p>
            <a:pPr lvl="1">
              <a:buClr>
                <a:schemeClr val="accent5">
                  <a:lumMod val="50000"/>
                </a:schemeClr>
              </a:buClr>
            </a:pPr>
            <a:r>
              <a:rPr lang="en-US" sz="3100" dirty="0" smtClean="0"/>
              <a:t>Typically provide an additional nonqualified benefit to those executive employees who contributions are limited due to annual limits.</a:t>
            </a:r>
          </a:p>
          <a:p>
            <a:pPr>
              <a:buClr>
                <a:schemeClr val="accent5">
                  <a:lumMod val="50000"/>
                </a:schemeClr>
              </a:buClr>
              <a:buNone/>
            </a:pPr>
            <a:r>
              <a:rPr lang="en-US" b="1" dirty="0" smtClean="0"/>
              <a:t>• Rabbi Trusts </a:t>
            </a:r>
          </a:p>
          <a:p>
            <a:pPr lvl="1">
              <a:buClr>
                <a:schemeClr val="accent5">
                  <a:lumMod val="50000"/>
                </a:schemeClr>
              </a:buClr>
            </a:pPr>
            <a:r>
              <a:rPr lang="en-US" sz="3100" dirty="0" smtClean="0"/>
              <a:t>Offer limited protections on the promise to pay income in the future by putting the money in a separate account.</a:t>
            </a:r>
          </a:p>
          <a:p>
            <a:pPr lvl="1">
              <a:buClr>
                <a:schemeClr val="accent5">
                  <a:lumMod val="50000"/>
                </a:schemeClr>
              </a:buClr>
            </a:pPr>
            <a:r>
              <a:rPr lang="en-US" sz="3100" dirty="0" smtClean="0"/>
              <a:t>It requires the employer to put the money is a separate account but the monies are subject to bankruptcy, creditors, etc.</a:t>
            </a:r>
            <a:endParaRPr lang="en-US" sz="3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50000"/>
                  </a:schemeClr>
                </a:solidFill>
              </a:rPr>
              <a:t>What would you choose?</a:t>
            </a:r>
            <a:endParaRPr lang="en-US" b="1" dirty="0">
              <a:solidFill>
                <a:schemeClr val="accent5">
                  <a:lumMod val="50000"/>
                </a:schemeClr>
              </a:solidFill>
            </a:endParaRPr>
          </a:p>
        </p:txBody>
      </p:sp>
      <p:sp>
        <p:nvSpPr>
          <p:cNvPr id="3" name="Content Placeholder 2"/>
          <p:cNvSpPr>
            <a:spLocks noGrp="1"/>
          </p:cNvSpPr>
          <p:nvPr>
            <p:ph idx="1"/>
          </p:nvPr>
        </p:nvSpPr>
        <p:spPr>
          <a:xfrm>
            <a:off x="1435608" y="1676400"/>
            <a:ext cx="7498080" cy="4572000"/>
          </a:xfrm>
        </p:spPr>
        <p:txBody>
          <a:bodyPr/>
          <a:lstStyle/>
          <a:p>
            <a:pPr>
              <a:buClr>
                <a:schemeClr val="accent5">
                  <a:lumMod val="50000"/>
                </a:schemeClr>
              </a:buClr>
            </a:pPr>
            <a:r>
              <a:rPr lang="en-US" b="1" dirty="0" smtClean="0"/>
              <a:t>Group (Your Company) Discussion</a:t>
            </a:r>
          </a:p>
          <a:p>
            <a:pPr>
              <a:buClr>
                <a:schemeClr val="accent5">
                  <a:lumMod val="50000"/>
                </a:schemeClr>
              </a:buClr>
            </a:pPr>
            <a:r>
              <a:rPr lang="en-US" b="1" dirty="0" smtClean="0"/>
              <a:t>Given your company and employees what would be the best retirement plan and why?</a:t>
            </a:r>
          </a:p>
          <a:p>
            <a:pPr>
              <a:buClr>
                <a:schemeClr val="accent5">
                  <a:lumMod val="50000"/>
                </a:schemeClr>
              </a:buClr>
            </a:pPr>
            <a:r>
              <a:rPr lang="en-US" b="1" dirty="0" smtClean="0"/>
              <a:t>10 minutes </a:t>
            </a:r>
          </a:p>
          <a:p>
            <a:pPr>
              <a:buClr>
                <a:schemeClr val="accent5">
                  <a:lumMod val="50000"/>
                </a:schemeClr>
              </a:buClr>
            </a:pPr>
            <a:r>
              <a:rPr lang="en-US" b="1" dirty="0" smtClean="0"/>
              <a:t>Choose a leader – quick answers</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accent5">
                    <a:lumMod val="50000"/>
                  </a:schemeClr>
                </a:solidFill>
              </a:rPr>
              <a:t>Course Objective</a:t>
            </a:r>
            <a:endParaRPr lang="en-US" sz="6000" b="1" dirty="0">
              <a:solidFill>
                <a:schemeClr val="accent5">
                  <a:lumMod val="50000"/>
                </a:schemeClr>
              </a:solidFill>
            </a:endParaRPr>
          </a:p>
        </p:txBody>
      </p:sp>
      <p:sp>
        <p:nvSpPr>
          <p:cNvPr id="3" name="Content Placeholder 2"/>
          <p:cNvSpPr>
            <a:spLocks noGrp="1"/>
          </p:cNvSpPr>
          <p:nvPr>
            <p:ph idx="1"/>
          </p:nvPr>
        </p:nvSpPr>
        <p:spPr>
          <a:xfrm>
            <a:off x="1435608" y="1676400"/>
            <a:ext cx="7498080" cy="4572000"/>
          </a:xfrm>
        </p:spPr>
        <p:txBody>
          <a:bodyPr>
            <a:normAutofit fontScale="92500" lnSpcReduction="20000"/>
          </a:bodyPr>
          <a:lstStyle/>
          <a:p>
            <a:pPr marL="120650" indent="-38100" algn="ctr">
              <a:buNone/>
            </a:pPr>
            <a:r>
              <a:rPr lang="en-US" sz="4400" b="1" dirty="0" smtClean="0"/>
              <a:t>Present a comprehensive overall </a:t>
            </a:r>
            <a:r>
              <a:rPr lang="en-US" sz="4400" b="1" dirty="0"/>
              <a:t>view of how employee benefits work and </a:t>
            </a:r>
            <a:r>
              <a:rPr lang="en-US" sz="4400" b="1" dirty="0" smtClean="0"/>
              <a:t>as a human resources professional, what your responsibilities are. </a:t>
            </a:r>
          </a:p>
          <a:p>
            <a:pPr marL="120650" indent="-38100" algn="ctr">
              <a:buNone/>
            </a:pPr>
            <a:r>
              <a:rPr lang="en-US" sz="4400" b="1" i="1" dirty="0" smtClean="0"/>
              <a:t>But fair warning… this is but the tip of the iceberg!</a:t>
            </a:r>
            <a:endParaRPr lang="en-US" sz="4400" b="1"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a:bodyPr>
          <a:lstStyle/>
          <a:p>
            <a:pPr algn="ctr">
              <a:buNone/>
            </a:pPr>
            <a:r>
              <a:rPr lang="en-US" sz="10000" b="1" dirty="0" smtClean="0">
                <a:solidFill>
                  <a:schemeClr val="accent5">
                    <a:lumMod val="50000"/>
                  </a:schemeClr>
                </a:solidFill>
              </a:rPr>
              <a:t>Retirement Plan </a:t>
            </a:r>
          </a:p>
          <a:p>
            <a:pPr algn="ctr">
              <a:buNone/>
            </a:pPr>
            <a:r>
              <a:rPr lang="en-US" sz="10000" b="1" dirty="0" smtClean="0">
                <a:solidFill>
                  <a:schemeClr val="accent5">
                    <a:lumMod val="50000"/>
                  </a:schemeClr>
                </a:solidFill>
              </a:rPr>
              <a:t>Laws</a:t>
            </a:r>
            <a:endParaRPr lang="en-US" sz="10000" b="1" dirty="0">
              <a:solidFill>
                <a:schemeClr val="accent5">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944562"/>
          </a:xfrm>
        </p:spPr>
        <p:txBody>
          <a:bodyPr>
            <a:noAutofit/>
          </a:bodyPr>
          <a:lstStyle/>
          <a:p>
            <a:pPr algn="ctr"/>
            <a:r>
              <a:rPr lang="en-US" sz="4000" b="1" dirty="0" smtClean="0">
                <a:solidFill>
                  <a:schemeClr val="accent5">
                    <a:lumMod val="50000"/>
                  </a:schemeClr>
                </a:solidFill>
              </a:rPr>
              <a:t>Qualified Domestic Relations Orders (QDRO)</a:t>
            </a:r>
          </a:p>
        </p:txBody>
      </p:sp>
      <p:sp>
        <p:nvSpPr>
          <p:cNvPr id="3" name="Content Placeholder 2"/>
          <p:cNvSpPr>
            <a:spLocks noGrp="1"/>
          </p:cNvSpPr>
          <p:nvPr>
            <p:ph idx="1"/>
          </p:nvPr>
        </p:nvSpPr>
        <p:spPr>
          <a:xfrm>
            <a:off x="1143000" y="1676400"/>
            <a:ext cx="7790688" cy="4953000"/>
          </a:xfrm>
        </p:spPr>
        <p:txBody>
          <a:bodyPr>
            <a:normAutofit fontScale="70000" lnSpcReduction="20000"/>
          </a:bodyPr>
          <a:lstStyle/>
          <a:p>
            <a:pPr>
              <a:buClr>
                <a:schemeClr val="accent5">
                  <a:lumMod val="50000"/>
                </a:schemeClr>
              </a:buClr>
            </a:pPr>
            <a:r>
              <a:rPr lang="en-US" dirty="0" smtClean="0"/>
              <a:t>A QDRO affects the distribution of benefits for a retirement plan. It creates or recognizes the right of an alternative payee to receive all or a portion of the benefits under a pension plan. </a:t>
            </a:r>
          </a:p>
          <a:p>
            <a:pPr>
              <a:buClr>
                <a:schemeClr val="accent5">
                  <a:lumMod val="50000"/>
                </a:schemeClr>
              </a:buClr>
            </a:pPr>
            <a:r>
              <a:rPr lang="en-US" dirty="0" smtClean="0"/>
              <a:t>The employer must determine whether the order is a qualified order (</a:t>
            </a:r>
            <a:r>
              <a:rPr lang="en-US" b="1" dirty="0" smtClean="0"/>
              <a:t>it must relate to child support, alimony or marital property rights and must be made under state domestic relations law</a:t>
            </a:r>
            <a:r>
              <a:rPr lang="en-US" dirty="0" smtClean="0"/>
              <a:t>). </a:t>
            </a:r>
          </a:p>
          <a:p>
            <a:pPr>
              <a:buClr>
                <a:schemeClr val="accent5">
                  <a:lumMod val="50000"/>
                </a:schemeClr>
              </a:buClr>
            </a:pPr>
            <a:r>
              <a:rPr lang="en-US" dirty="0" smtClean="0"/>
              <a:t>The order must state the amount or percentage of the benefit to be paid to the alternative payee and the number of payments or duration to which the order applies.</a:t>
            </a:r>
          </a:p>
          <a:p>
            <a:pPr>
              <a:buClr>
                <a:schemeClr val="accent5">
                  <a:lumMod val="50000"/>
                </a:schemeClr>
              </a:buClr>
            </a:pPr>
            <a:r>
              <a:rPr lang="en-US" dirty="0" smtClean="0"/>
              <a:t>In some situations, the QDRO may provide that payment is to be made to an alternate payee BEFORE the participant is entitled to receive their benefit. </a:t>
            </a:r>
          </a:p>
          <a:p>
            <a:pPr>
              <a:buClr>
                <a:schemeClr val="accent5">
                  <a:lumMod val="50000"/>
                </a:schemeClr>
              </a:buClr>
            </a:pPr>
            <a:r>
              <a:rPr lang="en-US" dirty="0" smtClean="0"/>
              <a:t>HR professionals must carefully review the QDRO to ensure payment is being made correctly!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868362"/>
          </a:xfrm>
        </p:spPr>
        <p:txBody>
          <a:bodyPr>
            <a:noAutofit/>
          </a:bodyPr>
          <a:lstStyle/>
          <a:p>
            <a:pPr algn="ctr"/>
            <a:r>
              <a:rPr lang="en-US" sz="3200" b="1" dirty="0" smtClean="0">
                <a:solidFill>
                  <a:schemeClr val="accent5">
                    <a:lumMod val="50000"/>
                  </a:schemeClr>
                </a:solidFill>
              </a:rPr>
              <a:t>ERISA - Employee Retirement Income Security Act – 1974</a:t>
            </a:r>
          </a:p>
        </p:txBody>
      </p:sp>
      <p:sp>
        <p:nvSpPr>
          <p:cNvPr id="3" name="Content Placeholder 2"/>
          <p:cNvSpPr>
            <a:spLocks noGrp="1"/>
          </p:cNvSpPr>
          <p:nvPr>
            <p:ph idx="1"/>
          </p:nvPr>
        </p:nvSpPr>
        <p:spPr>
          <a:xfrm>
            <a:off x="1143000" y="1295400"/>
            <a:ext cx="7790688" cy="5334000"/>
          </a:xfrm>
        </p:spPr>
        <p:txBody>
          <a:bodyPr>
            <a:normAutofit fontScale="62500" lnSpcReduction="20000"/>
          </a:bodyPr>
          <a:lstStyle/>
          <a:p>
            <a:pPr marL="60325" indent="22225">
              <a:buNone/>
            </a:pPr>
            <a:r>
              <a:rPr lang="en-US" sz="4800" dirty="0" smtClean="0"/>
              <a:t>Establish uniform minimum standards to ensure </a:t>
            </a:r>
            <a:r>
              <a:rPr lang="en-US" sz="4800" u="sng" dirty="0" smtClean="0"/>
              <a:t>that employee benefit plans are established and maintained in a fair and financially sound manner</a:t>
            </a:r>
            <a:r>
              <a:rPr lang="en-US" sz="4800" dirty="0" smtClean="0"/>
              <a:t>.</a:t>
            </a:r>
          </a:p>
          <a:p>
            <a:pPr marL="60325" indent="22225">
              <a:buNone/>
            </a:pPr>
            <a:endParaRPr lang="en-US" sz="2400" dirty="0" smtClean="0"/>
          </a:p>
          <a:p>
            <a:pPr>
              <a:buClr>
                <a:schemeClr val="accent5">
                  <a:lumMod val="50000"/>
                </a:schemeClr>
              </a:buClr>
              <a:buNone/>
            </a:pPr>
            <a:r>
              <a:rPr lang="en-US" sz="4800" dirty="0" smtClean="0">
                <a:solidFill>
                  <a:schemeClr val="accent5">
                    <a:lumMod val="50000"/>
                  </a:schemeClr>
                </a:solidFill>
              </a:rPr>
              <a:t>•</a:t>
            </a:r>
            <a:r>
              <a:rPr lang="en-US" sz="4800" dirty="0" smtClean="0"/>
              <a:t> Preempts any state laws that would relate to or in any way attempt to regulate employee benefit plans.</a:t>
            </a:r>
          </a:p>
          <a:p>
            <a:pPr>
              <a:buClr>
                <a:schemeClr val="accent5">
                  <a:lumMod val="50000"/>
                </a:schemeClr>
              </a:buClr>
              <a:buNone/>
            </a:pPr>
            <a:r>
              <a:rPr lang="en-US" sz="4800" dirty="0" smtClean="0"/>
              <a:t>• Applies to and regulates private retirement plans and welfare plans such as employer-sponsored group medical programs, life insurance and LT disability coverage.</a:t>
            </a:r>
          </a:p>
          <a:p>
            <a:pPr>
              <a:buClr>
                <a:schemeClr val="accent5">
                  <a:lumMod val="50000"/>
                </a:schemeClr>
              </a:buClr>
            </a:pPr>
            <a:r>
              <a:rPr lang="en-US" sz="4800" dirty="0" smtClean="0"/>
              <a:t>Establishes prudent person rule (cannot take more risks that a reasonably knowledgeable, prudent investor)</a:t>
            </a:r>
            <a:endParaRPr lang="en-US" sz="4800" b="1" dirty="0" smtClean="0"/>
          </a:p>
          <a:p>
            <a:pPr>
              <a:buNone/>
            </a:pPr>
            <a:endParaRPr lang="en-US" sz="48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563562"/>
          </a:xfrm>
        </p:spPr>
        <p:txBody>
          <a:bodyPr>
            <a:noAutofit/>
          </a:bodyPr>
          <a:lstStyle/>
          <a:p>
            <a:pPr algn="ctr"/>
            <a:r>
              <a:rPr lang="en-US" sz="2500" b="1" dirty="0" smtClean="0">
                <a:solidFill>
                  <a:schemeClr val="accent5">
                    <a:lumMod val="50000"/>
                  </a:schemeClr>
                </a:solidFill>
              </a:rPr>
              <a:t>ERISA - Employee Retirement Income Security Act – 1974</a:t>
            </a:r>
          </a:p>
        </p:txBody>
      </p:sp>
      <p:sp>
        <p:nvSpPr>
          <p:cNvPr id="3" name="Content Placeholder 2"/>
          <p:cNvSpPr>
            <a:spLocks noGrp="1"/>
          </p:cNvSpPr>
          <p:nvPr>
            <p:ph idx="1"/>
          </p:nvPr>
        </p:nvSpPr>
        <p:spPr>
          <a:xfrm>
            <a:off x="1143000" y="990600"/>
            <a:ext cx="7790688" cy="5638800"/>
          </a:xfrm>
        </p:spPr>
        <p:txBody>
          <a:bodyPr>
            <a:normAutofit fontScale="47500" lnSpcReduction="20000"/>
          </a:bodyPr>
          <a:lstStyle/>
          <a:p>
            <a:pPr>
              <a:buNone/>
            </a:pPr>
            <a:r>
              <a:rPr lang="en-US" sz="4800" dirty="0" smtClean="0"/>
              <a:t>Continued:</a:t>
            </a:r>
          </a:p>
          <a:p>
            <a:pPr>
              <a:buNone/>
            </a:pPr>
            <a:endParaRPr lang="en-US" dirty="0" smtClean="0"/>
          </a:p>
          <a:p>
            <a:pPr>
              <a:buClr>
                <a:schemeClr val="accent5">
                  <a:lumMod val="50000"/>
                </a:schemeClr>
              </a:buClr>
            </a:pPr>
            <a:r>
              <a:rPr lang="en-US" sz="6100" dirty="0" smtClean="0"/>
              <a:t>Benefit plan assets must be segregated from other company assets and the employer has legal and financial obligations not to misuse the funds set aside in trust to provide specific benefits</a:t>
            </a:r>
          </a:p>
          <a:p>
            <a:pPr>
              <a:buClr>
                <a:schemeClr val="accent5">
                  <a:lumMod val="50000"/>
                </a:schemeClr>
              </a:buClr>
            </a:pPr>
            <a:r>
              <a:rPr lang="en-US" sz="6100" dirty="0" smtClean="0"/>
              <a:t>Minimum funding standards apply to certain retirement benefit plans.</a:t>
            </a:r>
          </a:p>
          <a:p>
            <a:pPr>
              <a:buClr>
                <a:schemeClr val="accent5">
                  <a:lumMod val="50000"/>
                </a:schemeClr>
              </a:buClr>
            </a:pPr>
            <a:r>
              <a:rPr lang="en-US" sz="6100" dirty="0" smtClean="0"/>
              <a:t>Established certain minimum eligibility requirements</a:t>
            </a:r>
          </a:p>
          <a:p>
            <a:pPr>
              <a:buClr>
                <a:schemeClr val="accent5">
                  <a:lumMod val="50000"/>
                </a:schemeClr>
              </a:buClr>
            </a:pPr>
            <a:r>
              <a:rPr lang="en-US" sz="6100" dirty="0" smtClean="0"/>
              <a:t>Establishes minimum vesting requirements (cliff or graded vesting)</a:t>
            </a:r>
          </a:p>
          <a:p>
            <a:pPr>
              <a:buClr>
                <a:schemeClr val="accent5">
                  <a:lumMod val="50000"/>
                </a:schemeClr>
              </a:buClr>
            </a:pPr>
            <a:r>
              <a:rPr lang="en-US" sz="6100" dirty="0" smtClean="0"/>
              <a:t>Establishes that the plan must identify the appeal procedures</a:t>
            </a:r>
            <a:endParaRPr lang="en-US" sz="61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5400" b="1" dirty="0" smtClean="0">
                <a:solidFill>
                  <a:schemeClr val="accent5">
                    <a:lumMod val="50000"/>
                  </a:schemeClr>
                </a:solidFill>
              </a:rPr>
              <a:t>Revenue Act – 1978</a:t>
            </a:r>
          </a:p>
        </p:txBody>
      </p:sp>
      <p:sp>
        <p:nvSpPr>
          <p:cNvPr id="3" name="Content Placeholder 2"/>
          <p:cNvSpPr>
            <a:spLocks noGrp="1"/>
          </p:cNvSpPr>
          <p:nvPr>
            <p:ph idx="1"/>
          </p:nvPr>
        </p:nvSpPr>
        <p:spPr>
          <a:xfrm>
            <a:off x="1143000" y="1524000"/>
            <a:ext cx="7790688" cy="5105400"/>
          </a:xfrm>
        </p:spPr>
        <p:txBody>
          <a:bodyPr>
            <a:normAutofit fontScale="92500" lnSpcReduction="10000"/>
          </a:bodyPr>
          <a:lstStyle/>
          <a:p>
            <a:pPr>
              <a:buClr>
                <a:schemeClr val="accent5">
                  <a:lumMod val="50000"/>
                </a:schemeClr>
              </a:buClr>
            </a:pPr>
            <a:r>
              <a:rPr lang="en-US" sz="4400" dirty="0" smtClean="0"/>
              <a:t>Section 125 allows employers to offer employees favorable tax treatment on health and welfare benefits</a:t>
            </a:r>
          </a:p>
          <a:p>
            <a:pPr>
              <a:buNone/>
            </a:pPr>
            <a:r>
              <a:rPr lang="en-US" sz="4400" dirty="0" smtClean="0">
                <a:solidFill>
                  <a:schemeClr val="accent5">
                    <a:lumMod val="50000"/>
                  </a:schemeClr>
                </a:solidFill>
              </a:rPr>
              <a:t>•</a:t>
            </a:r>
            <a:r>
              <a:rPr lang="en-US" sz="4400" dirty="0" smtClean="0"/>
              <a:t> Section 401 (K) allows employees to make tax-favored pay deferrals toward retirement savings through payroll deductions.</a:t>
            </a:r>
            <a:endParaRPr lang="en-US" sz="44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706562"/>
          </a:xfrm>
        </p:spPr>
        <p:txBody>
          <a:bodyPr>
            <a:normAutofit fontScale="90000"/>
          </a:bodyPr>
          <a:lstStyle/>
          <a:p>
            <a:pPr algn="ctr"/>
            <a:r>
              <a:rPr lang="en-US" sz="5400" b="1" dirty="0" smtClean="0">
                <a:solidFill>
                  <a:schemeClr val="accent5">
                    <a:lumMod val="50000"/>
                  </a:schemeClr>
                </a:solidFill>
              </a:rPr>
              <a:t>Retirement Equity Act – 1984 (Section 125)</a:t>
            </a:r>
            <a:r>
              <a:rPr lang="en-US" sz="5400" dirty="0" smtClean="0">
                <a:solidFill>
                  <a:schemeClr val="accent5">
                    <a:lumMod val="50000"/>
                  </a:schemeClr>
                </a:solidFill>
              </a:rPr>
              <a:t> </a:t>
            </a:r>
            <a:r>
              <a:rPr lang="en-US" sz="5400" b="1" dirty="0" smtClean="0"/>
              <a:t> </a:t>
            </a:r>
            <a:endParaRPr lang="en-US" sz="5400" dirty="0"/>
          </a:p>
        </p:txBody>
      </p:sp>
      <p:sp>
        <p:nvSpPr>
          <p:cNvPr id="3" name="Content Placeholder 2"/>
          <p:cNvSpPr>
            <a:spLocks noGrp="1"/>
          </p:cNvSpPr>
          <p:nvPr>
            <p:ph idx="1"/>
          </p:nvPr>
        </p:nvSpPr>
        <p:spPr>
          <a:xfrm>
            <a:off x="1143000" y="2057400"/>
            <a:ext cx="7790688" cy="4572000"/>
          </a:xfrm>
        </p:spPr>
        <p:txBody>
          <a:bodyPr>
            <a:normAutofit lnSpcReduction="10000"/>
          </a:bodyPr>
          <a:lstStyle/>
          <a:p>
            <a:pPr marL="120650" indent="-38100">
              <a:buNone/>
            </a:pPr>
            <a:r>
              <a:rPr lang="en-US" sz="4400" dirty="0" smtClean="0"/>
              <a:t>Provided </a:t>
            </a:r>
            <a:r>
              <a:rPr lang="en-US" sz="4400" u="sng" dirty="0" smtClean="0"/>
              <a:t>legal protections for spousal</a:t>
            </a:r>
            <a:r>
              <a:rPr lang="en-US" sz="4400" dirty="0" smtClean="0"/>
              <a:t> beneficiaries of benefit plans (cannot change benefit distribution without spousal consent)</a:t>
            </a:r>
            <a:endParaRPr lang="en-US" sz="4400" b="1" dirty="0" smtClean="0"/>
          </a:p>
          <a:p>
            <a:pPr marL="120650" indent="-38100">
              <a:buNone/>
            </a:pPr>
            <a:endParaRPr lang="en-US" sz="4400" b="1" dirty="0" smtClean="0"/>
          </a:p>
          <a:p>
            <a:pPr marL="120650" indent="-38100">
              <a:buNone/>
            </a:pPr>
            <a:r>
              <a:rPr lang="en-US" sz="4400" b="1" dirty="0" smtClean="0"/>
              <a:t> </a:t>
            </a:r>
            <a:endParaRPr lang="en-US" sz="4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249362"/>
          </a:xfrm>
        </p:spPr>
        <p:txBody>
          <a:bodyPr>
            <a:normAutofit/>
          </a:bodyPr>
          <a:lstStyle/>
          <a:p>
            <a:pPr algn="ctr"/>
            <a:r>
              <a:rPr lang="en-US" sz="5400" b="1" dirty="0" smtClean="0">
                <a:solidFill>
                  <a:schemeClr val="accent5">
                    <a:lumMod val="50000"/>
                  </a:schemeClr>
                </a:solidFill>
              </a:rPr>
              <a:t>Tax Reform Act – 1986  </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447800"/>
            <a:ext cx="7790688" cy="5181600"/>
          </a:xfrm>
        </p:spPr>
        <p:txBody>
          <a:bodyPr>
            <a:normAutofit/>
          </a:bodyPr>
          <a:lstStyle/>
          <a:p>
            <a:pPr marL="120650" indent="-38100">
              <a:buNone/>
            </a:pPr>
            <a:r>
              <a:rPr lang="en-US" sz="4400" dirty="0" smtClean="0"/>
              <a:t>New limits were placed on salary deferral contributions and compensation and, for family owned business, restrictions on retirement savings capabilities were put in place.</a:t>
            </a:r>
            <a:endParaRPr lang="en-US" sz="4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630362"/>
          </a:xfrm>
        </p:spPr>
        <p:txBody>
          <a:bodyPr>
            <a:normAutofit fontScale="90000"/>
          </a:bodyPr>
          <a:lstStyle/>
          <a:p>
            <a:pPr algn="ctr"/>
            <a:r>
              <a:rPr lang="en-US" sz="3900" b="1" dirty="0" smtClean="0"/>
              <a:t> </a:t>
            </a:r>
            <a:r>
              <a:rPr lang="en-US" sz="4400" b="1" dirty="0" smtClean="0">
                <a:solidFill>
                  <a:schemeClr val="accent5">
                    <a:lumMod val="50000"/>
                  </a:schemeClr>
                </a:solidFill>
              </a:rPr>
              <a:t>Older Workers Benefit Protection Act – 1990</a:t>
            </a:r>
            <a:r>
              <a:rPr lang="en-US" sz="5400" b="1" dirty="0" smtClean="0"/>
              <a:t/>
            </a:r>
            <a:br>
              <a:rPr lang="en-US" sz="5400" b="1" dirty="0" smtClean="0"/>
            </a:br>
            <a:endParaRPr lang="en-US" sz="5400" dirty="0"/>
          </a:p>
        </p:txBody>
      </p:sp>
      <p:sp>
        <p:nvSpPr>
          <p:cNvPr id="3" name="Content Placeholder 2"/>
          <p:cNvSpPr>
            <a:spLocks noGrp="1"/>
          </p:cNvSpPr>
          <p:nvPr>
            <p:ph idx="1"/>
          </p:nvPr>
        </p:nvSpPr>
        <p:spPr>
          <a:xfrm>
            <a:off x="1143000" y="1524000"/>
            <a:ext cx="7790688" cy="5105400"/>
          </a:xfrm>
        </p:spPr>
        <p:txBody>
          <a:bodyPr>
            <a:normAutofit fontScale="85000" lnSpcReduction="20000"/>
          </a:bodyPr>
          <a:lstStyle/>
          <a:p>
            <a:pPr>
              <a:buClr>
                <a:schemeClr val="accent5">
                  <a:lumMod val="50000"/>
                </a:schemeClr>
              </a:buClr>
            </a:pPr>
            <a:r>
              <a:rPr lang="en-US" dirty="0" smtClean="0"/>
              <a:t>Prohibits discrimination in employee benefits</a:t>
            </a:r>
          </a:p>
          <a:p>
            <a:pPr>
              <a:buClr>
                <a:schemeClr val="accent5">
                  <a:lumMod val="50000"/>
                </a:schemeClr>
              </a:buClr>
            </a:pPr>
            <a:r>
              <a:rPr lang="en-US" dirty="0" smtClean="0"/>
              <a:t>Older workers may not waive rights under the ADEA (Age Discrimination in Employment Act) unless they </a:t>
            </a:r>
            <a:r>
              <a:rPr lang="en-US" u="sng" dirty="0" smtClean="0"/>
              <a:t>are given 21 days </a:t>
            </a:r>
            <a:r>
              <a:rPr lang="en-US" dirty="0" smtClean="0"/>
              <a:t>(in case of individual termination) or 45 days (in case of group termination or retirement program) </a:t>
            </a:r>
            <a:r>
              <a:rPr lang="en-US" u="sng" dirty="0" smtClean="0"/>
              <a:t>to consider the agreement and consult an attorney</a:t>
            </a:r>
          </a:p>
          <a:p>
            <a:pPr>
              <a:buClr>
                <a:schemeClr val="accent5">
                  <a:lumMod val="50000"/>
                </a:schemeClr>
              </a:buClr>
            </a:pPr>
            <a:r>
              <a:rPr lang="en-US" dirty="0" smtClean="0"/>
              <a:t>Group termination or retirement programs must provide a period of seven days in which the individual may revoke the agreement after signing it.</a:t>
            </a:r>
          </a:p>
          <a:p>
            <a:pPr>
              <a:buClr>
                <a:schemeClr val="accent5">
                  <a:lumMod val="50000"/>
                </a:schemeClr>
              </a:buClr>
            </a:pPr>
            <a:r>
              <a:rPr lang="en-US" dirty="0" smtClean="0"/>
              <a:t>Eligible employees must be provided with certain workplace demographic information as part of a group termination release  if the employee requests the information or where there are ADEA claims.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01762"/>
          </a:xfrm>
        </p:spPr>
        <p:txBody>
          <a:bodyPr>
            <a:normAutofit fontScale="90000"/>
          </a:bodyPr>
          <a:lstStyle/>
          <a:p>
            <a:pPr algn="ctr"/>
            <a:r>
              <a:rPr lang="en-US" sz="3900" b="1" dirty="0" smtClean="0"/>
              <a:t> </a:t>
            </a:r>
            <a:r>
              <a:rPr lang="en-US" sz="5400" b="1" dirty="0" smtClean="0">
                <a:solidFill>
                  <a:schemeClr val="accent5">
                    <a:lumMod val="50000"/>
                  </a:schemeClr>
                </a:solidFill>
              </a:rPr>
              <a:t>Omnibus Budget Reconciliation Act – 1993</a:t>
            </a:r>
            <a:endParaRPr lang="en-US" sz="5400" dirty="0">
              <a:solidFill>
                <a:schemeClr val="accent5">
                  <a:lumMod val="50000"/>
                </a:schemeClr>
              </a:solidFill>
            </a:endParaRPr>
          </a:p>
        </p:txBody>
      </p:sp>
      <p:sp>
        <p:nvSpPr>
          <p:cNvPr id="3" name="Content Placeholder 2"/>
          <p:cNvSpPr>
            <a:spLocks noGrp="1"/>
          </p:cNvSpPr>
          <p:nvPr>
            <p:ph idx="1"/>
          </p:nvPr>
        </p:nvSpPr>
        <p:spPr>
          <a:xfrm>
            <a:off x="1371600" y="2057400"/>
            <a:ext cx="7562088" cy="4572000"/>
          </a:xfrm>
        </p:spPr>
        <p:txBody>
          <a:bodyPr>
            <a:normAutofit/>
          </a:bodyPr>
          <a:lstStyle/>
          <a:p>
            <a:pPr marL="231775" indent="0">
              <a:buNone/>
            </a:pPr>
            <a:r>
              <a:rPr lang="en-US" sz="4200" dirty="0" smtClean="0"/>
              <a:t>Significantly reduced the </a:t>
            </a:r>
            <a:r>
              <a:rPr lang="en-US" sz="4200" u="sng" dirty="0" smtClean="0"/>
              <a:t>compensation limits </a:t>
            </a:r>
            <a:r>
              <a:rPr lang="en-US" sz="4200" dirty="0" smtClean="0"/>
              <a:t>in qualified retirement programs, triggering increased activity in nonqualified programs.</a:t>
            </a:r>
          </a:p>
          <a:p>
            <a:pPr marL="231775" indent="0">
              <a:buNone/>
            </a:pPr>
            <a:endParaRPr lang="en-US" sz="4200" b="1"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15962"/>
          </a:xfrm>
        </p:spPr>
        <p:txBody>
          <a:bodyPr>
            <a:normAutofit fontScale="90000"/>
          </a:bodyPr>
          <a:lstStyle/>
          <a:p>
            <a:pPr algn="ctr"/>
            <a:r>
              <a:rPr lang="en-US" sz="3900" b="1" dirty="0" smtClean="0"/>
              <a:t> </a:t>
            </a:r>
            <a:r>
              <a:rPr lang="en-US" sz="4900" b="1" dirty="0" smtClean="0">
                <a:solidFill>
                  <a:schemeClr val="accent5">
                    <a:lumMod val="50000"/>
                  </a:schemeClr>
                </a:solidFill>
              </a:rPr>
              <a:t>Sarbanes-Oxley Act – 2002</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143000"/>
            <a:ext cx="7790688" cy="5486400"/>
          </a:xfrm>
        </p:spPr>
        <p:txBody>
          <a:bodyPr>
            <a:normAutofit fontScale="70000" lnSpcReduction="20000"/>
          </a:bodyPr>
          <a:lstStyle/>
          <a:p>
            <a:pPr>
              <a:buClr>
                <a:schemeClr val="accent5">
                  <a:lumMod val="50000"/>
                </a:schemeClr>
              </a:buClr>
            </a:pPr>
            <a:r>
              <a:rPr lang="en-US" dirty="0" smtClean="0"/>
              <a:t>Requires administrators of 401(k) and other defined contribution plans </a:t>
            </a:r>
            <a:r>
              <a:rPr lang="en-US" u="sng" dirty="0" smtClean="0"/>
              <a:t>to provide </a:t>
            </a:r>
            <a:r>
              <a:rPr lang="en-US" dirty="0" smtClean="0"/>
              <a:t>to affected participants and beneficiaries </a:t>
            </a:r>
            <a:r>
              <a:rPr lang="en-US" u="sng" dirty="0" smtClean="0"/>
              <a:t>at least 30 days in advance of covered blackout </a:t>
            </a:r>
            <a:r>
              <a:rPr lang="en-US" dirty="0" smtClean="0"/>
              <a:t>periods. </a:t>
            </a:r>
          </a:p>
          <a:p>
            <a:pPr>
              <a:buClr>
                <a:schemeClr val="accent5">
                  <a:lumMod val="50000"/>
                </a:schemeClr>
              </a:buClr>
            </a:pPr>
            <a:r>
              <a:rPr lang="en-US" dirty="0" smtClean="0"/>
              <a:t>Notice must be in writing, must state reasons for blackout period, must identify the investment and participant rights that are affected and must include statement that individuals should evaluate the appropriateness of their current investment decisions in light of their inability to direct or diversity they accounts.</a:t>
            </a:r>
          </a:p>
          <a:p>
            <a:pPr>
              <a:buClr>
                <a:schemeClr val="accent5">
                  <a:lumMod val="50000"/>
                </a:schemeClr>
              </a:buClr>
            </a:pPr>
            <a:r>
              <a:rPr lang="en-US" dirty="0" smtClean="0"/>
              <a:t>Added a civil penalty for a plan administrator’s failure or refusal to provide notice ($100 per day per affected participant or beneficiary)</a:t>
            </a:r>
          </a:p>
          <a:p>
            <a:pPr>
              <a:buClr>
                <a:schemeClr val="accent5">
                  <a:lumMod val="50000"/>
                </a:schemeClr>
              </a:buClr>
            </a:pPr>
            <a:r>
              <a:rPr lang="en-US" dirty="0" smtClean="0"/>
              <a:t>Prohibits publicly traded companies from taking any adverse employment action against employees because of whistle-blowing activities</a:t>
            </a:r>
          </a:p>
          <a:p>
            <a:pPr>
              <a:buClr>
                <a:schemeClr val="accent5">
                  <a:lumMod val="50000"/>
                </a:schemeClr>
              </a:buClr>
            </a:pPr>
            <a:r>
              <a:rPr lang="en-US" dirty="0" smtClean="0"/>
              <a:t>Provides for criminal penalties for individuals who </a:t>
            </a:r>
            <a:r>
              <a:rPr lang="en-US" u="sng" dirty="0" smtClean="0"/>
              <a:t>retaliate against whistle blowers</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8080" cy="1143000"/>
          </a:xfrm>
        </p:spPr>
        <p:txBody>
          <a:bodyPr>
            <a:normAutofit/>
          </a:bodyPr>
          <a:lstStyle/>
          <a:p>
            <a:pPr algn="ctr"/>
            <a:r>
              <a:rPr lang="en-US" sz="6000" b="1" dirty="0" smtClean="0">
                <a:solidFill>
                  <a:schemeClr val="accent5">
                    <a:lumMod val="50000"/>
                  </a:schemeClr>
                </a:solidFill>
              </a:rPr>
              <a:t>Agenda</a:t>
            </a:r>
            <a:endParaRPr lang="en-US" sz="6000" dirty="0">
              <a:solidFill>
                <a:schemeClr val="accent5">
                  <a:lumMod val="50000"/>
                </a:schemeClr>
              </a:solidFill>
            </a:endParaRPr>
          </a:p>
        </p:txBody>
      </p:sp>
      <p:sp>
        <p:nvSpPr>
          <p:cNvPr id="3" name="Content Placeholder 2"/>
          <p:cNvSpPr>
            <a:spLocks noGrp="1"/>
          </p:cNvSpPr>
          <p:nvPr>
            <p:ph idx="1"/>
          </p:nvPr>
        </p:nvSpPr>
        <p:spPr>
          <a:xfrm>
            <a:off x="1143000" y="1219200"/>
            <a:ext cx="7772400" cy="5410200"/>
          </a:xfrm>
        </p:spPr>
        <p:txBody>
          <a:bodyPr>
            <a:normAutofit fontScale="85000" lnSpcReduction="20000"/>
          </a:bodyPr>
          <a:lstStyle/>
          <a:p>
            <a:pPr>
              <a:buClr>
                <a:schemeClr val="accent5">
                  <a:lumMod val="50000"/>
                </a:schemeClr>
              </a:buClr>
            </a:pPr>
            <a:r>
              <a:rPr lang="en-US" b="1" dirty="0" smtClean="0"/>
              <a:t>Key Points For Human Resources</a:t>
            </a:r>
            <a:endParaRPr lang="en-US" dirty="0" smtClean="0"/>
          </a:p>
          <a:p>
            <a:pPr>
              <a:buClr>
                <a:schemeClr val="accent5">
                  <a:lumMod val="50000"/>
                </a:schemeClr>
              </a:buClr>
            </a:pPr>
            <a:r>
              <a:rPr lang="en-US" b="1" dirty="0" smtClean="0"/>
              <a:t>Retirement Plans – Types and Designs</a:t>
            </a:r>
            <a:endParaRPr lang="en-US" dirty="0" smtClean="0"/>
          </a:p>
          <a:p>
            <a:pPr lvl="1">
              <a:buClr>
                <a:schemeClr val="accent5">
                  <a:lumMod val="50000"/>
                </a:schemeClr>
              </a:buClr>
            </a:pPr>
            <a:r>
              <a:rPr lang="en-US" b="1" dirty="0" smtClean="0"/>
              <a:t>Laws around Retirement Plans</a:t>
            </a:r>
            <a:endParaRPr lang="en-US" dirty="0" smtClean="0"/>
          </a:p>
          <a:p>
            <a:pPr lvl="1">
              <a:buClr>
                <a:schemeClr val="accent5">
                  <a:lumMod val="50000"/>
                </a:schemeClr>
              </a:buClr>
            </a:pPr>
            <a:r>
              <a:rPr lang="en-US" b="1" dirty="0" smtClean="0"/>
              <a:t>Retirement Plans – Hot Topic Today</a:t>
            </a:r>
            <a:endParaRPr lang="en-US" dirty="0" smtClean="0"/>
          </a:p>
          <a:p>
            <a:pPr>
              <a:buClr>
                <a:schemeClr val="accent5">
                  <a:lumMod val="50000"/>
                </a:schemeClr>
              </a:buClr>
            </a:pPr>
            <a:r>
              <a:rPr lang="en-US" b="1" dirty="0" smtClean="0"/>
              <a:t>Executive Benefits &amp; Perquisite</a:t>
            </a:r>
            <a:endParaRPr lang="en-US" dirty="0" smtClean="0"/>
          </a:p>
          <a:p>
            <a:pPr>
              <a:buClr>
                <a:schemeClr val="accent5">
                  <a:lumMod val="50000"/>
                </a:schemeClr>
              </a:buClr>
            </a:pPr>
            <a:r>
              <a:rPr lang="en-US" b="1" dirty="0" smtClean="0"/>
              <a:t>What are Health and Welfare Benefits</a:t>
            </a:r>
          </a:p>
          <a:p>
            <a:pPr lvl="1">
              <a:buClr>
                <a:schemeClr val="accent5">
                  <a:lumMod val="50000"/>
                </a:schemeClr>
              </a:buClr>
            </a:pPr>
            <a:r>
              <a:rPr lang="en-US" b="1" dirty="0" smtClean="0"/>
              <a:t>Mandated Benefits</a:t>
            </a:r>
            <a:endParaRPr lang="en-US" dirty="0" smtClean="0"/>
          </a:p>
          <a:p>
            <a:pPr lvl="1">
              <a:buClr>
                <a:schemeClr val="accent5">
                  <a:lumMod val="50000"/>
                </a:schemeClr>
              </a:buClr>
            </a:pPr>
            <a:r>
              <a:rPr lang="en-US" b="1" dirty="0" smtClean="0"/>
              <a:t>Discuss other non-Medical Benefits</a:t>
            </a:r>
          </a:p>
          <a:p>
            <a:pPr lvl="1">
              <a:buClr>
                <a:schemeClr val="accent5">
                  <a:lumMod val="50000"/>
                </a:schemeClr>
              </a:buClr>
            </a:pPr>
            <a:r>
              <a:rPr lang="en-US" b="1" dirty="0" smtClean="0"/>
              <a:t>Paid Time Off</a:t>
            </a:r>
            <a:endParaRPr lang="en-US" dirty="0" smtClean="0"/>
          </a:p>
          <a:p>
            <a:pPr>
              <a:buClr>
                <a:schemeClr val="accent5">
                  <a:lumMod val="50000"/>
                </a:schemeClr>
              </a:buClr>
            </a:pPr>
            <a:r>
              <a:rPr lang="en-US" b="1" dirty="0" smtClean="0"/>
              <a:t>Plan Design Considerations</a:t>
            </a:r>
            <a:endParaRPr lang="en-US" dirty="0" smtClean="0"/>
          </a:p>
          <a:p>
            <a:pPr>
              <a:buClr>
                <a:schemeClr val="accent5">
                  <a:lumMod val="50000"/>
                </a:schemeClr>
              </a:buClr>
            </a:pPr>
            <a:r>
              <a:rPr lang="en-US" b="1" dirty="0" smtClean="0"/>
              <a:t>The Generations and Plan Design</a:t>
            </a:r>
            <a:endParaRPr lang="en-US" dirty="0" smtClean="0"/>
          </a:p>
          <a:p>
            <a:pPr>
              <a:buClr>
                <a:schemeClr val="accent5">
                  <a:lumMod val="50000"/>
                </a:schemeClr>
              </a:buClr>
            </a:pPr>
            <a:r>
              <a:rPr lang="en-US" b="1" dirty="0" smtClean="0"/>
              <a:t>Laws Specific to Benefits  </a:t>
            </a:r>
            <a:endParaRPr lang="en-US" dirty="0" smtClean="0"/>
          </a:p>
          <a:p>
            <a:pPr>
              <a:buClr>
                <a:schemeClr val="accent5">
                  <a:lumMod val="50000"/>
                </a:schemeClr>
              </a:buClr>
            </a:pPr>
            <a:r>
              <a:rPr lang="en-US" b="1" dirty="0" smtClean="0"/>
              <a:t>Current Trends &amp; Strategies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73162"/>
          </a:xfrm>
        </p:spPr>
        <p:txBody>
          <a:bodyPr>
            <a:normAutofit fontScale="90000"/>
          </a:bodyPr>
          <a:lstStyle/>
          <a:p>
            <a:pPr algn="ctr"/>
            <a:r>
              <a:rPr lang="en-US" sz="3900" b="1" dirty="0" smtClean="0"/>
              <a:t> </a:t>
            </a:r>
            <a:r>
              <a:rPr lang="en-US" sz="3300" b="1" dirty="0" smtClean="0">
                <a:solidFill>
                  <a:schemeClr val="accent5">
                    <a:lumMod val="50000"/>
                  </a:schemeClr>
                </a:solidFill>
              </a:rPr>
              <a:t>Economic Growth and Tax Relief Reconciliation Act-2001(EGTRRA)</a:t>
            </a:r>
            <a:endParaRPr lang="en-US" sz="5400" dirty="0">
              <a:solidFill>
                <a:schemeClr val="accent5">
                  <a:lumMod val="50000"/>
                </a:schemeClr>
              </a:solidFill>
            </a:endParaRPr>
          </a:p>
        </p:txBody>
      </p:sp>
      <p:sp>
        <p:nvSpPr>
          <p:cNvPr id="3" name="Content Placeholder 2"/>
          <p:cNvSpPr>
            <a:spLocks noGrp="1"/>
          </p:cNvSpPr>
          <p:nvPr>
            <p:ph idx="1"/>
          </p:nvPr>
        </p:nvSpPr>
        <p:spPr>
          <a:xfrm>
            <a:off x="1066800" y="1524000"/>
            <a:ext cx="7866888" cy="5105400"/>
          </a:xfrm>
        </p:spPr>
        <p:txBody>
          <a:bodyPr>
            <a:normAutofit/>
          </a:bodyPr>
          <a:lstStyle/>
          <a:p>
            <a:pPr marL="280988" indent="-171450">
              <a:buClr>
                <a:schemeClr val="accent5">
                  <a:lumMod val="50000"/>
                </a:schemeClr>
              </a:buClr>
            </a:pPr>
            <a:r>
              <a:rPr lang="en-US" dirty="0" smtClean="0"/>
              <a:t>Adjusts minimum vesting schedules for employer matching contributions to defined contribution plans made after 2001 to </a:t>
            </a:r>
            <a:r>
              <a:rPr lang="en-US" u="sng" dirty="0" smtClean="0"/>
              <a:t>three year cliff vesting and six-year graded vesting</a:t>
            </a:r>
          </a:p>
          <a:p>
            <a:pPr>
              <a:buNone/>
            </a:pPr>
            <a:r>
              <a:rPr lang="en-US" dirty="0" smtClean="0">
                <a:solidFill>
                  <a:schemeClr val="accent5">
                    <a:lumMod val="50000"/>
                  </a:schemeClr>
                </a:solidFill>
              </a:rPr>
              <a:t>•</a:t>
            </a:r>
            <a:r>
              <a:rPr lang="en-US" dirty="0" smtClean="0"/>
              <a:t> Increases the permissible compensation </a:t>
            </a:r>
            <a:r>
              <a:rPr lang="en-US" u="sng" dirty="0" smtClean="0"/>
              <a:t>limits for retirements plans</a:t>
            </a:r>
          </a:p>
          <a:p>
            <a:pPr>
              <a:buNone/>
            </a:pPr>
            <a:r>
              <a:rPr lang="en-US" dirty="0" smtClean="0">
                <a:solidFill>
                  <a:schemeClr val="accent5">
                    <a:lumMod val="50000"/>
                  </a:schemeClr>
                </a:solidFill>
              </a:rPr>
              <a:t>•</a:t>
            </a:r>
            <a:r>
              <a:rPr lang="en-US" dirty="0" smtClean="0"/>
              <a:t> Increases limits on annual pensions.</a:t>
            </a:r>
          </a:p>
          <a:p>
            <a:pPr>
              <a:buNone/>
            </a:pPr>
            <a:r>
              <a:rPr lang="en-US" dirty="0" smtClean="0">
                <a:solidFill>
                  <a:schemeClr val="accent5">
                    <a:lumMod val="50000"/>
                  </a:schemeClr>
                </a:solidFill>
              </a:rPr>
              <a:t>•</a:t>
            </a:r>
            <a:r>
              <a:rPr lang="en-US" dirty="0" smtClean="0"/>
              <a:t> Permits </a:t>
            </a:r>
            <a:r>
              <a:rPr lang="en-US" u="sng" dirty="0" smtClean="0"/>
              <a:t>catch up contributions</a:t>
            </a:r>
            <a:r>
              <a:rPr lang="en-US" dirty="0" smtClean="0"/>
              <a:t> for employees age 50 or older.</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Retirement Plans- </a:t>
            </a:r>
            <a:r>
              <a:rPr lang="en-US" sz="4400" b="1" dirty="0" smtClean="0">
                <a:solidFill>
                  <a:srgbClr val="FF0000"/>
                </a:solidFill>
              </a:rPr>
              <a:t>Hot issue  </a:t>
            </a:r>
            <a:endParaRPr lang="en-US" sz="4400" b="1" dirty="0">
              <a:solidFill>
                <a:srgbClr val="FF0000"/>
              </a:solidFill>
            </a:endParaRPr>
          </a:p>
        </p:txBody>
      </p:sp>
      <p:sp>
        <p:nvSpPr>
          <p:cNvPr id="3" name="Content Placeholder 2"/>
          <p:cNvSpPr>
            <a:spLocks noGrp="1"/>
          </p:cNvSpPr>
          <p:nvPr>
            <p:ph idx="1"/>
          </p:nvPr>
        </p:nvSpPr>
        <p:spPr>
          <a:xfrm>
            <a:off x="1143000" y="1524000"/>
            <a:ext cx="7790688" cy="5105400"/>
          </a:xfrm>
        </p:spPr>
        <p:txBody>
          <a:bodyPr>
            <a:normAutofit fontScale="77500" lnSpcReduction="20000"/>
          </a:bodyPr>
          <a:lstStyle/>
          <a:p>
            <a:pPr>
              <a:buClr>
                <a:schemeClr val="accent5">
                  <a:lumMod val="50000"/>
                </a:schemeClr>
              </a:buClr>
            </a:pPr>
            <a:r>
              <a:rPr lang="en-US" sz="4800" b="1" dirty="0" smtClean="0"/>
              <a:t>New Disclosure Law 2012</a:t>
            </a:r>
          </a:p>
          <a:p>
            <a:pPr lvl="1">
              <a:buClr>
                <a:schemeClr val="accent5">
                  <a:lumMod val="50000"/>
                </a:schemeClr>
              </a:buClr>
            </a:pPr>
            <a:r>
              <a:rPr lang="en-US" sz="4400" b="1" dirty="0" smtClean="0"/>
              <a:t>Fee Disclosures</a:t>
            </a:r>
          </a:p>
          <a:p>
            <a:pPr lvl="1">
              <a:buClr>
                <a:schemeClr val="accent5">
                  <a:lumMod val="50000"/>
                </a:schemeClr>
              </a:buClr>
            </a:pPr>
            <a:r>
              <a:rPr lang="en-US" sz="4400" b="1" dirty="0" smtClean="0"/>
              <a:t>Rules put out by DOL so ER Responsibility</a:t>
            </a:r>
          </a:p>
          <a:p>
            <a:pPr lvl="1">
              <a:buClr>
                <a:schemeClr val="accent5">
                  <a:lumMod val="50000"/>
                </a:schemeClr>
              </a:buClr>
            </a:pPr>
            <a:r>
              <a:rPr lang="en-US" sz="4400" b="1" dirty="0" smtClean="0"/>
              <a:t>DOL does not control Vendors</a:t>
            </a:r>
          </a:p>
          <a:p>
            <a:pPr lvl="1">
              <a:buClr>
                <a:schemeClr val="accent5">
                  <a:lumMod val="50000"/>
                </a:schemeClr>
              </a:buClr>
            </a:pPr>
            <a:r>
              <a:rPr lang="en-US" sz="4400" b="1" dirty="0" smtClean="0"/>
              <a:t>This needs to be done every year from now on.</a:t>
            </a:r>
          </a:p>
          <a:p>
            <a:pPr lvl="1">
              <a:buClr>
                <a:schemeClr val="accent5">
                  <a:lumMod val="50000"/>
                </a:schemeClr>
              </a:buClr>
            </a:pPr>
            <a:r>
              <a:rPr lang="en-US" sz="4400" b="1" dirty="0" smtClean="0"/>
              <a:t>HR make sure it’s being done.</a:t>
            </a:r>
          </a:p>
          <a:p>
            <a:pPr lvl="1">
              <a:buClr>
                <a:schemeClr val="accent5">
                  <a:lumMod val="50000"/>
                </a:schemeClr>
              </a:buClr>
            </a:pPr>
            <a:r>
              <a:rPr lang="en-US" sz="4400" b="1" dirty="0" smtClean="0"/>
              <a:t>Different dates – depends when you filed.</a:t>
            </a:r>
          </a:p>
          <a:p>
            <a:endParaRPr lang="en-US" sz="48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Retirement Plans</a:t>
            </a:r>
            <a:r>
              <a:rPr lang="en-US" sz="4400" b="1" dirty="0" smtClean="0"/>
              <a:t>- </a:t>
            </a:r>
            <a:r>
              <a:rPr lang="en-US" sz="4400" b="1" dirty="0" smtClean="0">
                <a:solidFill>
                  <a:srgbClr val="FF0000"/>
                </a:solidFill>
              </a:rPr>
              <a:t>Hot issue  </a:t>
            </a:r>
            <a:endParaRPr lang="en-US" sz="4400" b="1" dirty="0">
              <a:solidFill>
                <a:srgbClr val="FF0000"/>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000" b="1" dirty="0" smtClean="0"/>
              <a:t>More </a:t>
            </a:r>
            <a:r>
              <a:rPr lang="en-US" sz="4000" b="1" dirty="0" smtClean="0"/>
              <a:t>Fiduciary </a:t>
            </a:r>
            <a:r>
              <a:rPr lang="en-US" sz="4000" b="1" dirty="0" smtClean="0"/>
              <a:t>Responsibility:</a:t>
            </a:r>
          </a:p>
          <a:p>
            <a:pPr lvl="1">
              <a:buClr>
                <a:schemeClr val="accent5">
                  <a:lumMod val="50000"/>
                </a:schemeClr>
              </a:buClr>
            </a:pPr>
            <a:r>
              <a:rPr lang="en-US" sz="3600" b="1" dirty="0" smtClean="0"/>
              <a:t>More to come.  </a:t>
            </a:r>
          </a:p>
          <a:p>
            <a:pPr lvl="1">
              <a:buClr>
                <a:schemeClr val="accent5">
                  <a:lumMod val="50000"/>
                </a:schemeClr>
              </a:buClr>
            </a:pPr>
            <a:r>
              <a:rPr lang="en-US" sz="3600" b="1" dirty="0" smtClean="0"/>
              <a:t>Decision to be made prior to election.</a:t>
            </a:r>
          </a:p>
          <a:p>
            <a:pPr lvl="1">
              <a:buClr>
                <a:schemeClr val="accent5">
                  <a:lumMod val="50000"/>
                </a:schemeClr>
              </a:buClr>
            </a:pPr>
            <a:r>
              <a:rPr lang="en-US" sz="3600" b="1" dirty="0" smtClean="0"/>
              <a:t>ASHRM lunch speaker will address this in October on this.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Retirement Plans- </a:t>
            </a:r>
            <a:r>
              <a:rPr lang="en-US" sz="4400" b="1" dirty="0" smtClean="0">
                <a:solidFill>
                  <a:srgbClr val="FF0000"/>
                </a:solidFill>
              </a:rPr>
              <a:t>Hot issue  </a:t>
            </a:r>
            <a:endParaRPr lang="en-US" sz="4400" b="1" dirty="0">
              <a:solidFill>
                <a:srgbClr val="FF0000"/>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800" b="1" dirty="0" smtClean="0"/>
              <a:t>DOL Inspections</a:t>
            </a:r>
          </a:p>
          <a:p>
            <a:pPr lvl="1">
              <a:buClr>
                <a:schemeClr val="accent5">
                  <a:lumMod val="50000"/>
                </a:schemeClr>
              </a:buClr>
            </a:pPr>
            <a:r>
              <a:rPr lang="en-US" sz="4400" b="1" dirty="0" smtClean="0"/>
              <a:t>Sample Letter</a:t>
            </a:r>
          </a:p>
          <a:p>
            <a:pPr lvl="1">
              <a:buClr>
                <a:schemeClr val="accent5">
                  <a:lumMod val="50000"/>
                </a:schemeClr>
              </a:buClr>
            </a:pPr>
            <a:r>
              <a:rPr lang="en-US" sz="4400" b="1" dirty="0" smtClean="0"/>
              <a:t>Checklists</a:t>
            </a:r>
          </a:p>
          <a:p>
            <a:pPr lvl="1">
              <a:buClr>
                <a:schemeClr val="accent5">
                  <a:lumMod val="50000"/>
                </a:schemeClr>
              </a:buClr>
            </a:pPr>
            <a:r>
              <a:rPr lang="en-US" sz="4400" b="1" dirty="0" smtClean="0"/>
              <a:t>Compliance Assessments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500" dirty="0" smtClean="0">
                <a:solidFill>
                  <a:schemeClr val="accent5">
                    <a:lumMod val="50000"/>
                  </a:schemeClr>
                </a:solidFill>
              </a:rPr>
              <a:t>Want More on Laws?</a:t>
            </a:r>
            <a:endParaRPr lang="en-US" sz="4500" dirty="0">
              <a:solidFill>
                <a:schemeClr val="accent5">
                  <a:lumMod val="50000"/>
                </a:schemeClr>
              </a:solidFill>
            </a:endParaRPr>
          </a:p>
        </p:txBody>
      </p:sp>
      <p:sp>
        <p:nvSpPr>
          <p:cNvPr id="3" name="Content Placeholder 2"/>
          <p:cNvSpPr>
            <a:spLocks noGrp="1"/>
          </p:cNvSpPr>
          <p:nvPr>
            <p:ph idx="1"/>
          </p:nvPr>
        </p:nvSpPr>
        <p:spPr/>
        <p:txBody>
          <a:bodyPr>
            <a:normAutofit lnSpcReduction="10000"/>
          </a:bodyPr>
          <a:lstStyle/>
          <a:p>
            <a:pPr>
              <a:buClr>
                <a:schemeClr val="accent5">
                  <a:lumMod val="50000"/>
                </a:schemeClr>
              </a:buClr>
            </a:pPr>
            <a:r>
              <a:rPr lang="en-US" dirty="0" smtClean="0"/>
              <a:t>You NEVER know it all!</a:t>
            </a:r>
          </a:p>
          <a:p>
            <a:pPr>
              <a:buClr>
                <a:schemeClr val="accent5">
                  <a:lumMod val="50000"/>
                </a:schemeClr>
              </a:buClr>
            </a:pPr>
            <a:r>
              <a:rPr lang="en-US" dirty="0" smtClean="0"/>
              <a:t>They are always changing due to court decisions.</a:t>
            </a:r>
          </a:p>
          <a:p>
            <a:pPr>
              <a:buClr>
                <a:schemeClr val="accent5">
                  <a:lumMod val="50000"/>
                </a:schemeClr>
              </a:buClr>
            </a:pPr>
            <a:r>
              <a:rPr lang="en-US" dirty="0" smtClean="0"/>
              <a:t>Go to SHRM.com site for updates and to read more on specific issues</a:t>
            </a:r>
          </a:p>
          <a:p>
            <a:pPr>
              <a:buClr>
                <a:schemeClr val="accent5">
                  <a:lumMod val="50000"/>
                </a:schemeClr>
              </a:buClr>
            </a:pPr>
            <a:r>
              <a:rPr lang="en-US" dirty="0" smtClean="0"/>
              <a:t>Get the SHRM newsletters to get a birds eye view of what is going on.</a:t>
            </a:r>
          </a:p>
          <a:p>
            <a:pPr>
              <a:buClr>
                <a:schemeClr val="accent5">
                  <a:lumMod val="50000"/>
                </a:schemeClr>
              </a:buClr>
            </a:pPr>
            <a:r>
              <a:rPr lang="en-US" dirty="0" smtClean="0"/>
              <a:t>Call your broker for information.</a:t>
            </a:r>
          </a:p>
          <a:p>
            <a:pPr>
              <a:buClr>
                <a:schemeClr val="accent5">
                  <a:lumMod val="50000"/>
                </a:schemeClr>
              </a:buClr>
            </a:pPr>
            <a:r>
              <a:rPr lang="en-US" dirty="0" smtClean="0"/>
              <a:t>And we still have the benefit laws to go!</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81000"/>
            <a:ext cx="7498080" cy="1981200"/>
          </a:xfrm>
        </p:spPr>
        <p:txBody>
          <a:bodyPr>
            <a:normAutofit/>
          </a:bodyPr>
          <a:lstStyle/>
          <a:p>
            <a:pPr algn="ctr"/>
            <a:r>
              <a:rPr lang="en-US" sz="7500" dirty="0" smtClean="0">
                <a:solidFill>
                  <a:schemeClr val="accent5">
                    <a:lumMod val="50000"/>
                  </a:schemeClr>
                </a:solidFill>
              </a:rPr>
              <a:t>Any Questions????</a:t>
            </a:r>
            <a:endParaRPr lang="en-US" sz="7500" dirty="0">
              <a:solidFill>
                <a:schemeClr val="accent5">
                  <a:lumMod val="50000"/>
                </a:schemeClr>
              </a:solidFill>
            </a:endParaRPr>
          </a:p>
        </p:txBody>
      </p:sp>
      <p:sp>
        <p:nvSpPr>
          <p:cNvPr id="3" name="Content Placeholder 2"/>
          <p:cNvSpPr>
            <a:spLocks noGrp="1"/>
          </p:cNvSpPr>
          <p:nvPr>
            <p:ph idx="1"/>
          </p:nvPr>
        </p:nvSpPr>
        <p:spPr>
          <a:xfrm>
            <a:off x="1435608" y="2590800"/>
            <a:ext cx="7498080" cy="3657600"/>
          </a:xfrm>
        </p:spPr>
        <p:txBody>
          <a:bodyPr>
            <a:noAutofit/>
          </a:bodyPr>
          <a:lstStyle/>
          <a:p>
            <a:pPr algn="ctr">
              <a:buNone/>
            </a:pPr>
            <a:r>
              <a:rPr lang="en-US" sz="4800" b="1" dirty="0" smtClean="0">
                <a:solidFill>
                  <a:schemeClr val="accent5">
                    <a:lumMod val="50000"/>
                  </a:schemeClr>
                </a:solidFill>
              </a:rPr>
              <a:t>Shifting to Executive Benefits then to Health And Welfare Benefits</a:t>
            </a:r>
            <a:endParaRPr lang="en-US" sz="4800" b="1" dirty="0">
              <a:solidFill>
                <a:schemeClr val="accent5">
                  <a:lumMod val="50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0"/>
            <a:ext cx="7790688" cy="5105400"/>
          </a:xfrm>
        </p:spPr>
        <p:txBody>
          <a:bodyPr/>
          <a:lstStyle/>
          <a:p>
            <a:pPr>
              <a:buNone/>
            </a:pPr>
            <a:r>
              <a:rPr lang="en-US" sz="4000" b="1" dirty="0" smtClean="0"/>
              <a:t>Compensation is large part</a:t>
            </a:r>
          </a:p>
          <a:p>
            <a:pPr>
              <a:buClr>
                <a:schemeClr val="accent5">
                  <a:lumMod val="50000"/>
                </a:schemeClr>
              </a:buClr>
            </a:pPr>
            <a:r>
              <a:rPr lang="en-US" sz="4000" b="1" dirty="0" smtClean="0"/>
              <a:t>Base Salary</a:t>
            </a:r>
          </a:p>
          <a:p>
            <a:pPr>
              <a:buClr>
                <a:schemeClr val="accent5">
                  <a:lumMod val="50000"/>
                </a:schemeClr>
              </a:buClr>
            </a:pPr>
            <a:r>
              <a:rPr lang="en-US" sz="4000" b="1" dirty="0" smtClean="0"/>
              <a:t>Annual Incentives</a:t>
            </a:r>
          </a:p>
          <a:p>
            <a:pPr>
              <a:buClr>
                <a:schemeClr val="accent5">
                  <a:lumMod val="50000"/>
                </a:schemeClr>
              </a:buClr>
            </a:pPr>
            <a:r>
              <a:rPr lang="en-US" sz="4000" b="1" dirty="0" smtClean="0"/>
              <a:t>Special Privileges </a:t>
            </a:r>
          </a:p>
          <a:p>
            <a:pPr>
              <a:buClr>
                <a:schemeClr val="accent5">
                  <a:lumMod val="50000"/>
                </a:schemeClr>
              </a:buClr>
            </a:pPr>
            <a:r>
              <a:rPr lang="en-US" sz="4000" b="1" dirty="0" smtClean="0"/>
              <a:t>Parachutes</a:t>
            </a:r>
          </a:p>
          <a:p>
            <a:pPr>
              <a:buClr>
                <a:schemeClr val="accent5">
                  <a:lumMod val="50000"/>
                </a:schemeClr>
              </a:buClr>
            </a:pPr>
            <a:r>
              <a:rPr lang="en-US" sz="4000" b="1" dirty="0" smtClean="0"/>
              <a:t>Severance Packages (ERISA Governed)</a:t>
            </a:r>
          </a:p>
          <a:p>
            <a:endParaRPr lang="en-US" dirty="0"/>
          </a:p>
        </p:txBody>
      </p:sp>
      <p:sp>
        <p:nvSpPr>
          <p:cNvPr id="34817" name="Rectangle 1"/>
          <p:cNvSpPr>
            <a:spLocks noGrp="1" noChangeArrowheads="1"/>
          </p:cNvSpPr>
          <p:nvPr>
            <p:ph type="title"/>
          </p:nvPr>
        </p:nvSpPr>
        <p:spPr bwMode="auto">
          <a:xfrm>
            <a:off x="1247452" y="469176"/>
            <a:ext cx="766794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Aft>
                <a:spcPct val="0"/>
              </a:spcAft>
            </a:pPr>
            <a:r>
              <a:rPr lang="en-US" sz="4000" b="1" dirty="0" smtClean="0">
                <a:solidFill>
                  <a:schemeClr val="accent5">
                    <a:lumMod val="50000"/>
                  </a:schemeClr>
                </a:solidFill>
                <a:effectLst/>
                <a:ea typeface="Times New Roman" pitchFamily="18" charset="0"/>
                <a:cs typeface="Arial" pitchFamily="34" charset="0"/>
              </a:rPr>
              <a:t>Executive Benefits &amp; </a:t>
            </a:r>
            <a:r>
              <a:rPr lang="en-US" sz="4000" b="1" dirty="0" smtClean="0">
                <a:solidFill>
                  <a:schemeClr val="accent5">
                    <a:lumMod val="50000"/>
                  </a:schemeClr>
                </a:solidFill>
              </a:rPr>
              <a:t>Perquisite</a:t>
            </a:r>
            <a:endParaRPr kumimoji="0" lang="en-US" sz="4000" b="0" i="0" u="none" strike="noStrike" cap="none" normalizeH="0" baseline="0" dirty="0" smtClean="0">
              <a:ln>
                <a:noFill/>
              </a:ln>
              <a:solidFill>
                <a:schemeClr val="accent5">
                  <a:lumMod val="50000"/>
                </a:schemeClr>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5181600"/>
          </a:xfrm>
        </p:spPr>
        <p:txBody>
          <a:bodyPr>
            <a:normAutofit fontScale="77500" lnSpcReduction="20000"/>
          </a:bodyPr>
          <a:lstStyle/>
          <a:p>
            <a:pPr marL="231775" indent="-149225">
              <a:buClr>
                <a:schemeClr val="accent5">
                  <a:lumMod val="50000"/>
                </a:schemeClr>
              </a:buClr>
            </a:pPr>
            <a:r>
              <a:rPr lang="en-US" sz="4000" b="1" dirty="0" smtClean="0"/>
              <a:t>Nonqualified Deferred Compensation Plans</a:t>
            </a:r>
          </a:p>
          <a:p>
            <a:pPr lvl="1">
              <a:buClr>
                <a:schemeClr val="accent5">
                  <a:lumMod val="50000"/>
                </a:schemeClr>
              </a:buClr>
            </a:pPr>
            <a:r>
              <a:rPr lang="en-US" sz="3600" b="1" dirty="0" smtClean="0"/>
              <a:t> </a:t>
            </a:r>
            <a:r>
              <a:rPr lang="en-US" sz="3600" b="1" i="1" dirty="0" smtClean="0"/>
              <a:t>Top Hat Plans </a:t>
            </a:r>
            <a:r>
              <a:rPr lang="en-US" sz="3600" b="1" dirty="0" smtClean="0"/>
              <a:t> </a:t>
            </a:r>
          </a:p>
          <a:p>
            <a:pPr lvl="1">
              <a:buClr>
                <a:schemeClr val="accent5">
                  <a:lumMod val="50000"/>
                </a:schemeClr>
              </a:buClr>
            </a:pPr>
            <a:r>
              <a:rPr lang="en-US" sz="3600" b="1" dirty="0" smtClean="0"/>
              <a:t> </a:t>
            </a:r>
            <a:r>
              <a:rPr lang="en-US" sz="3600" b="1" i="1" dirty="0" smtClean="0"/>
              <a:t>Excess Deferral plans </a:t>
            </a:r>
            <a:r>
              <a:rPr lang="en-US" sz="3600" b="1" dirty="0" smtClean="0"/>
              <a:t> </a:t>
            </a:r>
          </a:p>
          <a:p>
            <a:pPr lvl="1">
              <a:buClr>
                <a:schemeClr val="accent5">
                  <a:lumMod val="50000"/>
                </a:schemeClr>
              </a:buClr>
            </a:pPr>
            <a:r>
              <a:rPr lang="en-US" sz="3600" b="1" dirty="0" smtClean="0"/>
              <a:t> </a:t>
            </a:r>
            <a:r>
              <a:rPr lang="en-US" sz="3600" b="1" i="1" dirty="0" smtClean="0"/>
              <a:t>Rabbi Trusts </a:t>
            </a:r>
            <a:r>
              <a:rPr lang="en-US" sz="3600" b="1" dirty="0" smtClean="0"/>
              <a:t> </a:t>
            </a:r>
          </a:p>
          <a:p>
            <a:pPr>
              <a:buClr>
                <a:schemeClr val="accent5">
                  <a:lumMod val="50000"/>
                </a:schemeClr>
              </a:buClr>
            </a:pPr>
            <a:r>
              <a:rPr lang="en-US" sz="4000" b="1" dirty="0" smtClean="0"/>
              <a:t>Discrimination Testing for other Benefit Programs </a:t>
            </a:r>
          </a:p>
          <a:p>
            <a:pPr>
              <a:buClr>
                <a:schemeClr val="accent5">
                  <a:lumMod val="50000"/>
                </a:schemeClr>
              </a:buClr>
            </a:pPr>
            <a:r>
              <a:rPr lang="en-US" sz="4000" b="1" dirty="0" smtClean="0"/>
              <a:t>Different Probationary Periods for Medical</a:t>
            </a:r>
          </a:p>
          <a:p>
            <a:pPr>
              <a:buClr>
                <a:schemeClr val="accent5">
                  <a:lumMod val="50000"/>
                </a:schemeClr>
              </a:buClr>
            </a:pPr>
            <a:r>
              <a:rPr lang="en-US" sz="4000" b="1" dirty="0" smtClean="0"/>
              <a:t>Limitations in participation in some programs</a:t>
            </a:r>
          </a:p>
          <a:p>
            <a:pPr>
              <a:buClr>
                <a:schemeClr val="accent5">
                  <a:lumMod val="50000"/>
                </a:schemeClr>
              </a:buClr>
            </a:pPr>
            <a:r>
              <a:rPr lang="en-US" sz="4000" b="1" dirty="0" smtClean="0"/>
              <a:t>Different definition for FMLA</a:t>
            </a:r>
          </a:p>
          <a:p>
            <a:pPr>
              <a:buNone/>
            </a:pPr>
            <a:endParaRPr lang="en-US" b="1" dirty="0" smtClean="0"/>
          </a:p>
          <a:p>
            <a:pPr>
              <a:buNone/>
            </a:pPr>
            <a:endParaRPr lang="en-US" dirty="0"/>
          </a:p>
        </p:txBody>
      </p:sp>
      <p:sp>
        <p:nvSpPr>
          <p:cNvPr id="34817" name="Rectangle 1"/>
          <p:cNvSpPr>
            <a:spLocks noGrp="1" noChangeArrowheads="1"/>
          </p:cNvSpPr>
          <p:nvPr>
            <p:ph type="title"/>
          </p:nvPr>
        </p:nvSpPr>
        <p:spPr bwMode="auto">
          <a:xfrm>
            <a:off x="1143000" y="469176"/>
            <a:ext cx="7696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Aft>
                <a:spcPct val="0"/>
              </a:spcAft>
            </a:pPr>
            <a:r>
              <a:rPr lang="en-US" sz="4000" b="1" dirty="0" smtClean="0">
                <a:solidFill>
                  <a:schemeClr val="accent5">
                    <a:lumMod val="50000"/>
                  </a:schemeClr>
                </a:solidFill>
                <a:effectLst/>
                <a:ea typeface="Times New Roman" pitchFamily="18" charset="0"/>
                <a:cs typeface="Arial" pitchFamily="34" charset="0"/>
              </a:rPr>
              <a:t>Executive Benefits &amp; </a:t>
            </a:r>
            <a:r>
              <a:rPr lang="en-US" sz="4000" b="1" dirty="0" smtClean="0">
                <a:solidFill>
                  <a:schemeClr val="accent5">
                    <a:lumMod val="50000"/>
                  </a:schemeClr>
                </a:solidFill>
              </a:rPr>
              <a:t>Perquisite</a:t>
            </a:r>
            <a:endParaRPr kumimoji="0" lang="en-US" sz="4000" b="0" i="0" u="none" strike="noStrike" cap="none" normalizeH="0" baseline="0" dirty="0" smtClean="0">
              <a:ln>
                <a:noFill/>
              </a:ln>
              <a:solidFill>
                <a:schemeClr val="accent5">
                  <a:lumMod val="50000"/>
                </a:schemeClr>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fontScale="90000"/>
          </a:bodyPr>
          <a:lstStyle/>
          <a:p>
            <a:pPr algn="ctr"/>
            <a:r>
              <a:rPr lang="en-US" sz="5300" b="1" dirty="0" smtClean="0">
                <a:solidFill>
                  <a:schemeClr val="accent5">
                    <a:lumMod val="50000"/>
                  </a:schemeClr>
                </a:solidFill>
              </a:rPr>
              <a:t>What are Health and Welfare Benefits  </a:t>
            </a:r>
            <a:endParaRPr lang="en-US" sz="5300" dirty="0">
              <a:solidFill>
                <a:schemeClr val="accent5">
                  <a:lumMod val="50000"/>
                </a:schemeClr>
              </a:solidFill>
            </a:endParaRPr>
          </a:p>
        </p:txBody>
      </p:sp>
      <p:sp>
        <p:nvSpPr>
          <p:cNvPr id="3" name="Content Placeholder 2"/>
          <p:cNvSpPr>
            <a:spLocks noGrp="1"/>
          </p:cNvSpPr>
          <p:nvPr>
            <p:ph idx="1"/>
          </p:nvPr>
        </p:nvSpPr>
        <p:spPr>
          <a:xfrm>
            <a:off x="1143000" y="1828800"/>
            <a:ext cx="7790688" cy="4800600"/>
          </a:xfrm>
        </p:spPr>
        <p:txBody>
          <a:bodyPr>
            <a:normAutofit fontScale="77500" lnSpcReduction="20000"/>
          </a:bodyPr>
          <a:lstStyle/>
          <a:p>
            <a:pPr>
              <a:buClr>
                <a:schemeClr val="accent5">
                  <a:lumMod val="50000"/>
                </a:schemeClr>
              </a:buClr>
            </a:pPr>
            <a:r>
              <a:rPr lang="en-US" sz="4800" b="1" dirty="0" smtClean="0"/>
              <a:t>What exactly is are they (also know at “indirect compensation programs”)?</a:t>
            </a:r>
          </a:p>
          <a:p>
            <a:pPr>
              <a:buClr>
                <a:schemeClr val="accent5">
                  <a:lumMod val="50000"/>
                </a:schemeClr>
              </a:buClr>
            </a:pPr>
            <a:r>
              <a:rPr lang="en-US" sz="4800" b="1" dirty="0" smtClean="0"/>
              <a:t>Why are they so important?</a:t>
            </a:r>
          </a:p>
          <a:p>
            <a:pPr>
              <a:buClr>
                <a:schemeClr val="accent5">
                  <a:lumMod val="50000"/>
                </a:schemeClr>
              </a:buClr>
            </a:pPr>
            <a:r>
              <a:rPr lang="en-US" sz="4800" b="1" dirty="0" smtClean="0"/>
              <a:t>Four (maybe Five) primary reasons to have a Benefits Program</a:t>
            </a:r>
          </a:p>
          <a:p>
            <a:pPr>
              <a:buClr>
                <a:schemeClr val="accent5">
                  <a:lumMod val="50000"/>
                </a:schemeClr>
              </a:buClr>
            </a:pPr>
            <a:r>
              <a:rPr lang="en-US" sz="4800" b="1" dirty="0" smtClean="0"/>
              <a:t>Cost of Benefits and HR Metrics</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b="1" dirty="0" smtClean="0">
                <a:solidFill>
                  <a:schemeClr val="accent5">
                    <a:lumMod val="50000"/>
                  </a:schemeClr>
                </a:solidFill>
              </a:rPr>
              <a:t>Types of Benefits</a:t>
            </a:r>
            <a:endParaRPr lang="en-US" sz="4900" b="1" dirty="0">
              <a:solidFill>
                <a:schemeClr val="accent5">
                  <a:lumMod val="50000"/>
                </a:schemeClr>
              </a:solidFill>
            </a:endParaRPr>
          </a:p>
        </p:txBody>
      </p:sp>
      <p:sp>
        <p:nvSpPr>
          <p:cNvPr id="3" name="Content Placeholder 2"/>
          <p:cNvSpPr>
            <a:spLocks noGrp="1"/>
          </p:cNvSpPr>
          <p:nvPr>
            <p:ph idx="1"/>
          </p:nvPr>
        </p:nvSpPr>
        <p:spPr>
          <a:xfrm>
            <a:off x="1435608" y="1752600"/>
            <a:ext cx="7498080" cy="4495800"/>
          </a:xfrm>
        </p:spPr>
        <p:txBody>
          <a:bodyPr/>
          <a:lstStyle/>
          <a:p>
            <a:pPr>
              <a:buClr>
                <a:schemeClr val="accent5">
                  <a:lumMod val="50000"/>
                </a:schemeClr>
              </a:buClr>
            </a:pPr>
            <a:r>
              <a:rPr lang="en-US" sz="4000" b="1" dirty="0" smtClean="0"/>
              <a:t>Government Mandated</a:t>
            </a:r>
          </a:p>
          <a:p>
            <a:pPr>
              <a:buClr>
                <a:schemeClr val="accent5">
                  <a:lumMod val="50000"/>
                </a:schemeClr>
              </a:buClr>
            </a:pPr>
            <a:r>
              <a:rPr lang="en-US" sz="4000" b="1" dirty="0" smtClean="0"/>
              <a:t>“Voluntary” Benefits</a:t>
            </a:r>
          </a:p>
          <a:p>
            <a:pPr>
              <a:buClr>
                <a:schemeClr val="accent5">
                  <a:lumMod val="50000"/>
                </a:schemeClr>
              </a:buClr>
            </a:pPr>
            <a:r>
              <a:rPr lang="en-US" sz="4000" b="1" dirty="0" smtClean="0"/>
              <a:t> State Mandated if…..</a:t>
            </a:r>
          </a:p>
          <a:p>
            <a:pPr>
              <a:buClr>
                <a:schemeClr val="accent5">
                  <a:lumMod val="50000"/>
                </a:schemeClr>
              </a:buClr>
            </a:pPr>
            <a:r>
              <a:rPr lang="en-US" sz="4000" b="1" dirty="0" smtClean="0"/>
              <a:t> PTO and Leave Benefits</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Autofit/>
          </a:bodyPr>
          <a:lstStyle/>
          <a:p>
            <a:pPr algn="ctr"/>
            <a:r>
              <a:rPr lang="en-US" sz="3800" b="1" dirty="0" smtClean="0">
                <a:solidFill>
                  <a:schemeClr val="accent5">
                    <a:lumMod val="50000"/>
                  </a:schemeClr>
                </a:solidFill>
              </a:rPr>
              <a:t>Key Points For Human Resources</a:t>
            </a:r>
            <a:endParaRPr lang="en-US" sz="3800" dirty="0">
              <a:solidFill>
                <a:schemeClr val="accent5">
                  <a:lumMod val="50000"/>
                </a:schemeClr>
              </a:solidFill>
            </a:endParaRPr>
          </a:p>
        </p:txBody>
      </p:sp>
      <p:sp>
        <p:nvSpPr>
          <p:cNvPr id="3" name="Content Placeholder 2"/>
          <p:cNvSpPr>
            <a:spLocks noGrp="1"/>
          </p:cNvSpPr>
          <p:nvPr>
            <p:ph idx="1"/>
          </p:nvPr>
        </p:nvSpPr>
        <p:spPr>
          <a:xfrm>
            <a:off x="1143000" y="1371600"/>
            <a:ext cx="7790688" cy="5105400"/>
          </a:xfrm>
        </p:spPr>
        <p:txBody>
          <a:bodyPr>
            <a:normAutofit lnSpcReduction="10000"/>
          </a:bodyPr>
          <a:lstStyle/>
          <a:p>
            <a:pPr>
              <a:buClr>
                <a:schemeClr val="accent5">
                  <a:lumMod val="50000"/>
                </a:schemeClr>
              </a:buClr>
            </a:pPr>
            <a:r>
              <a:rPr lang="en-US" sz="4800" b="1" dirty="0" smtClean="0"/>
              <a:t>What is HR’s Role and Responsibility in this field</a:t>
            </a:r>
          </a:p>
          <a:p>
            <a:pPr>
              <a:buClr>
                <a:schemeClr val="accent5">
                  <a:lumMod val="50000"/>
                </a:schemeClr>
              </a:buClr>
            </a:pPr>
            <a:r>
              <a:rPr lang="en-US" sz="4800" b="1" dirty="0" smtClean="0"/>
              <a:t>If it’s not written down, it didn’t happen</a:t>
            </a:r>
          </a:p>
          <a:p>
            <a:pPr>
              <a:buClr>
                <a:schemeClr val="accent5">
                  <a:lumMod val="50000"/>
                </a:schemeClr>
              </a:buClr>
            </a:pPr>
            <a:r>
              <a:rPr lang="en-US" sz="4800" b="1" dirty="0" smtClean="0"/>
              <a:t>Document, Document, Document</a:t>
            </a:r>
          </a:p>
          <a:p>
            <a:pPr>
              <a:buClr>
                <a:schemeClr val="accent5">
                  <a:lumMod val="50000"/>
                </a:schemeClr>
              </a:buClr>
            </a:pPr>
            <a:r>
              <a:rPr lang="en-US" sz="4800" b="1" dirty="0" smtClean="0"/>
              <a:t>Retention of Records </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fontScale="90000"/>
          </a:bodyPr>
          <a:lstStyle/>
          <a:p>
            <a:pPr algn="ctr"/>
            <a:r>
              <a:rPr lang="en-US" sz="4400" b="1" dirty="0" smtClean="0">
                <a:solidFill>
                  <a:schemeClr val="accent5">
                    <a:lumMod val="50000"/>
                  </a:schemeClr>
                </a:solidFill>
              </a:rPr>
              <a:t>Government Mandated Awards </a:t>
            </a:r>
            <a:endParaRPr lang="en-US" sz="4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lstStyle/>
          <a:p>
            <a:pPr>
              <a:buClr>
                <a:schemeClr val="accent5">
                  <a:lumMod val="50000"/>
                </a:schemeClr>
              </a:buClr>
              <a:buFont typeface="Arial" pitchFamily="34" charset="0"/>
              <a:buChar char="•"/>
            </a:pPr>
            <a:r>
              <a:rPr lang="en-US" sz="4000" b="1" dirty="0" smtClean="0"/>
              <a:t>Unemployment</a:t>
            </a:r>
          </a:p>
          <a:p>
            <a:pPr>
              <a:buClr>
                <a:schemeClr val="accent5">
                  <a:lumMod val="50000"/>
                </a:schemeClr>
              </a:buClr>
              <a:buFont typeface="Arial" pitchFamily="34" charset="0"/>
              <a:buChar char="•"/>
            </a:pPr>
            <a:r>
              <a:rPr lang="en-US" sz="4000" b="1" dirty="0" smtClean="0"/>
              <a:t>Social Security</a:t>
            </a:r>
          </a:p>
          <a:p>
            <a:pPr>
              <a:buClr>
                <a:schemeClr val="accent5">
                  <a:lumMod val="50000"/>
                </a:schemeClr>
              </a:buClr>
              <a:buFont typeface="Arial" pitchFamily="34" charset="0"/>
              <a:buChar char="•"/>
            </a:pPr>
            <a:r>
              <a:rPr lang="en-US" sz="4000" b="1" dirty="0" smtClean="0"/>
              <a:t>Medicare</a:t>
            </a:r>
          </a:p>
          <a:p>
            <a:pPr>
              <a:buClr>
                <a:schemeClr val="accent5">
                  <a:lumMod val="50000"/>
                </a:schemeClr>
              </a:buClr>
              <a:buFont typeface="Arial" pitchFamily="34" charset="0"/>
              <a:buChar char="•"/>
            </a:pPr>
            <a:r>
              <a:rPr lang="en-US" sz="4000" b="1" dirty="0" smtClean="0"/>
              <a:t>Workers’ Compensation</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b="1" dirty="0" smtClean="0">
                <a:solidFill>
                  <a:schemeClr val="accent5">
                    <a:lumMod val="50000"/>
                  </a:schemeClr>
                </a:solidFill>
              </a:rPr>
              <a:t>Unemployment</a:t>
            </a:r>
            <a:endParaRPr lang="en-US" dirty="0">
              <a:solidFill>
                <a:schemeClr val="accent5">
                  <a:lumMod val="50000"/>
                </a:schemeClr>
              </a:solidFill>
            </a:endParaRPr>
          </a:p>
        </p:txBody>
      </p:sp>
      <p:sp>
        <p:nvSpPr>
          <p:cNvPr id="3" name="Content Placeholder 2"/>
          <p:cNvSpPr>
            <a:spLocks noGrp="1"/>
          </p:cNvSpPr>
          <p:nvPr>
            <p:ph idx="1"/>
          </p:nvPr>
        </p:nvSpPr>
        <p:spPr/>
        <p:txBody>
          <a:bodyPr/>
          <a:lstStyle/>
          <a:p>
            <a:pPr lvl="0">
              <a:buClr>
                <a:schemeClr val="accent5">
                  <a:lumMod val="50000"/>
                </a:schemeClr>
              </a:buClr>
            </a:pPr>
            <a:r>
              <a:rPr lang="en-US" dirty="0" smtClean="0"/>
              <a:t>This is a mandatory benefit program designed to provide a subsistence payment to employees between jobs. </a:t>
            </a:r>
          </a:p>
          <a:p>
            <a:pPr lvl="0">
              <a:buClr>
                <a:schemeClr val="accent5">
                  <a:lumMod val="50000"/>
                </a:schemeClr>
              </a:buClr>
            </a:pPr>
            <a:r>
              <a:rPr lang="en-US" dirty="0" smtClean="0"/>
              <a:t>It is administered by the individual states as per their unemployment laws. </a:t>
            </a:r>
          </a:p>
          <a:p>
            <a:pPr lvl="0">
              <a:buClr>
                <a:schemeClr val="accent5">
                  <a:lumMod val="50000"/>
                </a:schemeClr>
              </a:buClr>
            </a:pPr>
            <a:r>
              <a:rPr lang="en-US" dirty="0" smtClean="0"/>
              <a:t>Generally, the duration of this insurance is up to 26 weeks.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b="1" dirty="0" smtClean="0">
                <a:solidFill>
                  <a:schemeClr val="accent5">
                    <a:lumMod val="50000"/>
                  </a:schemeClr>
                </a:solidFill>
              </a:rPr>
              <a:t>Social Security</a:t>
            </a:r>
            <a:endParaRPr lang="en-US" dirty="0">
              <a:solidFill>
                <a:schemeClr val="accent5">
                  <a:lumMod val="50000"/>
                </a:schemeClr>
              </a:solidFill>
            </a:endParaRPr>
          </a:p>
        </p:txBody>
      </p:sp>
      <p:sp>
        <p:nvSpPr>
          <p:cNvPr id="3" name="Content Placeholder 2"/>
          <p:cNvSpPr>
            <a:spLocks noGrp="1"/>
          </p:cNvSpPr>
          <p:nvPr>
            <p:ph idx="1"/>
          </p:nvPr>
        </p:nvSpPr>
        <p:spPr>
          <a:xfrm>
            <a:off x="1435608" y="1219200"/>
            <a:ext cx="7498080" cy="5029200"/>
          </a:xfrm>
        </p:spPr>
        <p:txBody>
          <a:bodyPr>
            <a:noAutofit/>
          </a:bodyPr>
          <a:lstStyle/>
          <a:p>
            <a:pPr marL="60325" lvl="0" indent="22225">
              <a:buClr>
                <a:schemeClr val="accent5">
                  <a:lumMod val="50000"/>
                </a:schemeClr>
              </a:buClr>
            </a:pPr>
            <a:r>
              <a:rPr lang="en-US" sz="2400" dirty="0" smtClean="0"/>
              <a:t>This provides retirement, disability, death and survivor benefits. It covers most US employees with the exception of clergy and some workers in the public sector. Generally, employees must accrue a specified number of quarters of coverage (40 quarters or 10 years). There is no age limit and even when you are receiving the benefit, if you are working you continue to pay into it.</a:t>
            </a:r>
          </a:p>
          <a:p>
            <a:pPr lvl="0">
              <a:buClr>
                <a:schemeClr val="accent5">
                  <a:lumMod val="50000"/>
                </a:schemeClr>
              </a:buClr>
            </a:pPr>
            <a:r>
              <a:rPr lang="en-US" sz="2400" dirty="0" smtClean="0"/>
              <a:t>There is an annual limit of taxes one must pay. The employer matches the employee’s contributions; self-employed people pay both shares. Workers and spouses can receive benefits at age 62 at a reduced rate and can receive full benefits at age 67.</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b="1" dirty="0" smtClean="0">
                <a:solidFill>
                  <a:schemeClr val="accent5">
                    <a:lumMod val="50000"/>
                  </a:schemeClr>
                </a:solidFill>
              </a:rPr>
              <a:t>Social Security (Continued)</a:t>
            </a:r>
            <a:endParaRPr lang="en-US" dirty="0">
              <a:solidFill>
                <a:schemeClr val="accent5">
                  <a:lumMod val="50000"/>
                </a:schemeClr>
              </a:solidFill>
            </a:endParaRPr>
          </a:p>
        </p:txBody>
      </p:sp>
      <p:sp>
        <p:nvSpPr>
          <p:cNvPr id="3" name="Content Placeholder 2"/>
          <p:cNvSpPr>
            <a:spLocks noGrp="1"/>
          </p:cNvSpPr>
          <p:nvPr>
            <p:ph idx="1"/>
          </p:nvPr>
        </p:nvSpPr>
        <p:spPr>
          <a:xfrm>
            <a:off x="1435608" y="1219200"/>
            <a:ext cx="7498080" cy="5029200"/>
          </a:xfrm>
        </p:spPr>
        <p:txBody>
          <a:bodyPr>
            <a:noAutofit/>
          </a:bodyPr>
          <a:lstStyle/>
          <a:p>
            <a:pPr lvl="0">
              <a:buClr>
                <a:schemeClr val="accent5">
                  <a:lumMod val="50000"/>
                </a:schemeClr>
              </a:buClr>
            </a:pPr>
            <a:r>
              <a:rPr lang="en-US" sz="2400" dirty="0" smtClean="0"/>
              <a:t>SS Disability benefits are paid to workers and eligible dependents under full retirement age if they have a clinically determinable physical or psychiatric impairment that prevents them from working for at least five months and is expected to continue for at least 12 months or result in death.</a:t>
            </a:r>
          </a:p>
          <a:p>
            <a:pPr lvl="0">
              <a:buClr>
                <a:schemeClr val="accent5">
                  <a:lumMod val="50000"/>
                </a:schemeClr>
              </a:buClr>
            </a:pPr>
            <a:r>
              <a:rPr lang="en-US" sz="2400" dirty="0" smtClean="0"/>
              <a:t>SS Death benefits are given to a spouse of a deceased worker in a lump sum payment of $255.</a:t>
            </a:r>
          </a:p>
          <a:p>
            <a:pPr lvl="0">
              <a:buClr>
                <a:schemeClr val="accent5">
                  <a:lumMod val="50000"/>
                </a:schemeClr>
              </a:buClr>
            </a:pPr>
            <a:r>
              <a:rPr lang="en-US" sz="2400" dirty="0" smtClean="0"/>
              <a:t>SS Survivor benefits are paid monthly to eligible dependents: </a:t>
            </a:r>
          </a:p>
          <a:p>
            <a:pPr lvl="0">
              <a:buClr>
                <a:schemeClr val="accent5">
                  <a:lumMod val="50000"/>
                </a:schemeClr>
              </a:buClr>
            </a:pPr>
            <a:r>
              <a:rPr lang="en-US" sz="2400" dirty="0" smtClean="0"/>
              <a:t>*surviving spouse at age 60 or older</a:t>
            </a:r>
          </a:p>
          <a:p>
            <a:pPr lvl="0">
              <a:buClr>
                <a:schemeClr val="accent5">
                  <a:lumMod val="50000"/>
                </a:schemeClr>
              </a:buClr>
            </a:pPr>
            <a:r>
              <a:rPr lang="en-US" sz="2400" dirty="0" smtClean="0"/>
              <a:t>*surviving spouse</a:t>
            </a:r>
            <a:endParaRPr lang="en-US" sz="2400" dirty="0"/>
          </a:p>
        </p:txBody>
      </p:sp>
    </p:spTree>
    <p:extLst>
      <p:ext uri="{BB962C8B-B14F-4D97-AF65-F5344CB8AC3E}">
        <p14:creationId xmlns:p14="http://schemas.microsoft.com/office/powerpoint/2010/main" val="29402751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914400"/>
          </a:xfrm>
        </p:spPr>
        <p:txBody>
          <a:bodyPr/>
          <a:lstStyle/>
          <a:p>
            <a:pPr algn="ctr"/>
            <a:r>
              <a:rPr lang="en-US" b="1" dirty="0" smtClean="0">
                <a:solidFill>
                  <a:schemeClr val="accent5">
                    <a:lumMod val="50000"/>
                  </a:schemeClr>
                </a:solidFill>
              </a:rPr>
              <a:t>Medicare</a:t>
            </a:r>
            <a:endParaRPr lang="en-US" dirty="0">
              <a:solidFill>
                <a:schemeClr val="accent5">
                  <a:lumMod val="50000"/>
                </a:schemeClr>
              </a:solidFill>
            </a:endParaRPr>
          </a:p>
        </p:txBody>
      </p:sp>
      <p:sp>
        <p:nvSpPr>
          <p:cNvPr id="3" name="Content Placeholder 2"/>
          <p:cNvSpPr>
            <a:spLocks noGrp="1"/>
          </p:cNvSpPr>
          <p:nvPr>
            <p:ph idx="1"/>
          </p:nvPr>
        </p:nvSpPr>
        <p:spPr>
          <a:xfrm>
            <a:off x="1435608" y="990600"/>
            <a:ext cx="7498080" cy="5715000"/>
          </a:xfrm>
        </p:spPr>
        <p:txBody>
          <a:bodyPr>
            <a:normAutofit fontScale="55000" lnSpcReduction="20000"/>
          </a:bodyPr>
          <a:lstStyle/>
          <a:p>
            <a:pPr>
              <a:buNone/>
            </a:pPr>
            <a:r>
              <a:rPr lang="en-US" sz="3600" dirty="0" smtClean="0"/>
              <a:t>Medicare is the second program covered under SS. It covers:</a:t>
            </a:r>
          </a:p>
          <a:p>
            <a:pPr>
              <a:buNone/>
            </a:pPr>
            <a:r>
              <a:rPr lang="en-US" sz="3600" dirty="0" smtClean="0"/>
              <a:t>• Hospital insurance (Medicare Part A); and</a:t>
            </a:r>
          </a:p>
          <a:p>
            <a:pPr>
              <a:buNone/>
            </a:pPr>
            <a:r>
              <a:rPr lang="en-US" sz="3600" dirty="0" smtClean="0"/>
              <a:t>• </a:t>
            </a:r>
            <a:r>
              <a:rPr lang="en-US" sz="3600" i="1" dirty="0" smtClean="0"/>
              <a:t>Optional supplemental medical insurance (Medicare Part B) and</a:t>
            </a:r>
            <a:endParaRPr lang="en-US" sz="3600" dirty="0" smtClean="0"/>
          </a:p>
          <a:p>
            <a:pPr>
              <a:buNone/>
            </a:pPr>
            <a:r>
              <a:rPr lang="en-US" sz="3600" dirty="0" smtClean="0"/>
              <a:t>• Prescription benefits (Medicare Part D)</a:t>
            </a:r>
          </a:p>
          <a:p>
            <a:pPr>
              <a:buNone/>
            </a:pPr>
            <a:r>
              <a:rPr lang="en-US" sz="3600" dirty="0" smtClean="0"/>
              <a:t>The Medicare component is not dependent on one’s income or ability to pay. There is no annual limit. The employer matches the employee’s contributions.</a:t>
            </a:r>
          </a:p>
          <a:p>
            <a:pPr>
              <a:buNone/>
            </a:pPr>
            <a:r>
              <a:rPr lang="en-US" sz="3600" dirty="0" smtClean="0"/>
              <a:t>All people are eligible for Medicare at age 65, regardless of whether they are retired or not. However, if the employee has other health insurance because of active employment, the employer’s plan is primary.</a:t>
            </a:r>
          </a:p>
          <a:p>
            <a:pPr>
              <a:buNone/>
            </a:pPr>
            <a:r>
              <a:rPr lang="en-US" sz="3600" dirty="0" smtClean="0"/>
              <a:t>If the person is retired and, as part of his/her retirement benefits, is covered under the employer’s health plan, Medicare is primary </a:t>
            </a:r>
            <a:r>
              <a:rPr lang="en-US" sz="3600" i="1" dirty="0" smtClean="0"/>
              <a:t>unless the </a:t>
            </a:r>
            <a:r>
              <a:rPr lang="en-US" sz="3600" dirty="0" smtClean="0"/>
              <a:t>employer has less than 20 employees.</a:t>
            </a:r>
          </a:p>
          <a:p>
            <a:pPr>
              <a:buNone/>
            </a:pPr>
            <a:r>
              <a:rPr lang="en-US" sz="3600" dirty="0" smtClean="0"/>
              <a:t>The Medicare prescription drug benefit is offered by private companies but all Medicare plans must offer a minimum standard level of prescription drug coverage that includes a monthly premium, a co-payment or coinsurance, a yearly deductible and a catastrophic level of coverage after reaching a maximum threshold. They also have to cover both brand name and generic drugs</a:t>
            </a:r>
            <a:r>
              <a:rPr lang="en-US" dirty="0" smtClean="0"/>
              <a:t>. </a:t>
            </a:r>
          </a:p>
          <a:p>
            <a:endParaRPr lang="en-US" dirty="0"/>
          </a:p>
        </p:txBody>
      </p:sp>
    </p:spTree>
    <p:extLst>
      <p:ext uri="{BB962C8B-B14F-4D97-AF65-F5344CB8AC3E}">
        <p14:creationId xmlns:p14="http://schemas.microsoft.com/office/powerpoint/2010/main" val="11271716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50000"/>
                  </a:schemeClr>
                </a:solidFill>
              </a:rPr>
              <a:t>Worker’s Compensation</a:t>
            </a:r>
            <a:endParaRPr lang="en-US" b="1" dirty="0">
              <a:solidFill>
                <a:schemeClr val="accent5">
                  <a:lumMod val="50000"/>
                </a:schemeClr>
              </a:solidFill>
            </a:endParaRPr>
          </a:p>
        </p:txBody>
      </p:sp>
      <p:sp>
        <p:nvSpPr>
          <p:cNvPr id="3" name="Content Placeholder 2"/>
          <p:cNvSpPr>
            <a:spLocks noGrp="1"/>
          </p:cNvSpPr>
          <p:nvPr>
            <p:ph idx="1"/>
          </p:nvPr>
        </p:nvSpPr>
        <p:spPr/>
        <p:txBody>
          <a:bodyPr>
            <a:normAutofit lnSpcReduction="10000"/>
          </a:bodyPr>
          <a:lstStyle/>
          <a:p>
            <a:pPr>
              <a:buClr>
                <a:schemeClr val="accent5">
                  <a:lumMod val="50000"/>
                </a:schemeClr>
              </a:buClr>
            </a:pPr>
            <a:r>
              <a:rPr lang="en-US" dirty="0" smtClean="0"/>
              <a:t>Responsibility of Employer</a:t>
            </a:r>
          </a:p>
          <a:p>
            <a:pPr>
              <a:buClr>
                <a:schemeClr val="accent5">
                  <a:lumMod val="50000"/>
                </a:schemeClr>
              </a:buClr>
            </a:pPr>
            <a:r>
              <a:rPr lang="en-US" dirty="0" smtClean="0"/>
              <a:t>Governed by State Government so can be different in different states</a:t>
            </a:r>
          </a:p>
          <a:p>
            <a:pPr>
              <a:buClr>
                <a:schemeClr val="accent5">
                  <a:lumMod val="50000"/>
                </a:schemeClr>
              </a:buClr>
            </a:pPr>
            <a:r>
              <a:rPr lang="en-US" dirty="0" smtClean="0"/>
              <a:t>Compensates employees who are injured a percentage of their income</a:t>
            </a:r>
          </a:p>
          <a:p>
            <a:pPr>
              <a:buClr>
                <a:schemeClr val="accent5">
                  <a:lumMod val="50000"/>
                </a:schemeClr>
              </a:buClr>
            </a:pPr>
            <a:r>
              <a:rPr lang="en-US" dirty="0" smtClean="0"/>
              <a:t>Employer’s pay into insurance to cover</a:t>
            </a:r>
          </a:p>
          <a:p>
            <a:pPr>
              <a:buClr>
                <a:schemeClr val="accent5">
                  <a:lumMod val="50000"/>
                </a:schemeClr>
              </a:buClr>
            </a:pPr>
            <a:r>
              <a:rPr lang="en-US" dirty="0" smtClean="0"/>
              <a:t>Punctual reporting to state required</a:t>
            </a:r>
          </a:p>
          <a:p>
            <a:pPr>
              <a:buClr>
                <a:schemeClr val="accent5">
                  <a:lumMod val="50000"/>
                </a:schemeClr>
              </a:buClr>
            </a:pPr>
            <a:r>
              <a:rPr lang="en-US" dirty="0" smtClean="0"/>
              <a:t>HR can make a huge difference in controlling this!</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5">
                    <a:lumMod val="50000"/>
                  </a:schemeClr>
                </a:solidFill>
              </a:rPr>
              <a:t>Types of  Voluntary Health &amp; Welfare Benefits</a:t>
            </a:r>
            <a:endParaRPr lang="en-US" b="1" dirty="0">
              <a:solidFill>
                <a:schemeClr val="accent5">
                  <a:lumMod val="50000"/>
                </a:schemeClr>
              </a:solidFill>
            </a:endParaRPr>
          </a:p>
        </p:txBody>
      </p:sp>
      <p:sp>
        <p:nvSpPr>
          <p:cNvPr id="3" name="Content Placeholder 2"/>
          <p:cNvSpPr>
            <a:spLocks noGrp="1"/>
          </p:cNvSpPr>
          <p:nvPr>
            <p:ph idx="1"/>
          </p:nvPr>
        </p:nvSpPr>
        <p:spPr>
          <a:xfrm>
            <a:off x="1435608" y="1676400"/>
            <a:ext cx="7498080" cy="4572000"/>
          </a:xfrm>
        </p:spPr>
        <p:txBody>
          <a:bodyPr/>
          <a:lstStyle/>
          <a:p>
            <a:pPr>
              <a:buClr>
                <a:schemeClr val="accent5">
                  <a:lumMod val="50000"/>
                </a:schemeClr>
              </a:buClr>
            </a:pPr>
            <a:r>
              <a:rPr lang="en-US" b="1" dirty="0" smtClean="0"/>
              <a:t>Medical – Including the 10 essential benefits</a:t>
            </a:r>
          </a:p>
          <a:p>
            <a:pPr>
              <a:buClr>
                <a:schemeClr val="accent5">
                  <a:lumMod val="50000"/>
                </a:schemeClr>
              </a:buClr>
            </a:pPr>
            <a:r>
              <a:rPr lang="en-US" b="1" dirty="0" smtClean="0"/>
              <a:t>Ancillary – Dental, Vision, Alternative Health, Disability, Life Insurance, Long term Care, Employee Assistance, Workplace Benefits (Cancer, Accident, etc.), FSA (Medical and Dependent Care)….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accent5">
                    <a:lumMod val="50000"/>
                  </a:schemeClr>
                </a:solidFill>
              </a:rPr>
              <a:t>“Expected” Benefits</a:t>
            </a:r>
            <a:endParaRPr lang="en-US" dirty="0">
              <a:solidFill>
                <a:schemeClr val="accent5">
                  <a:lumMod val="50000"/>
                </a:schemeClr>
              </a:solidFill>
            </a:endParaRPr>
          </a:p>
        </p:txBody>
      </p:sp>
      <p:sp>
        <p:nvSpPr>
          <p:cNvPr id="3" name="Content Placeholder 2"/>
          <p:cNvSpPr>
            <a:spLocks noGrp="1"/>
          </p:cNvSpPr>
          <p:nvPr>
            <p:ph idx="1"/>
          </p:nvPr>
        </p:nvSpPr>
        <p:spPr/>
        <p:txBody>
          <a:bodyPr>
            <a:normAutofit fontScale="70000" lnSpcReduction="20000"/>
          </a:bodyPr>
          <a:lstStyle/>
          <a:p>
            <a:pPr lvl="0">
              <a:buNone/>
            </a:pPr>
            <a:r>
              <a:rPr lang="en-US" b="1" dirty="0" smtClean="0"/>
              <a:t>Dental </a:t>
            </a:r>
            <a:r>
              <a:rPr lang="en-US" b="1" i="1" dirty="0" smtClean="0"/>
              <a:t>plans typically offer general categories such as </a:t>
            </a:r>
            <a:r>
              <a:rPr lang="en-US" b="1" dirty="0" smtClean="0"/>
              <a:t>preventative, restorative, major restorative and orthodontia. They can be “managed care” variety or “indemnity” but generally always have caps on services. </a:t>
            </a:r>
            <a:endParaRPr lang="en-US" dirty="0" smtClean="0"/>
          </a:p>
          <a:p>
            <a:pPr lvl="0">
              <a:buNone/>
            </a:pPr>
            <a:r>
              <a:rPr lang="en-US" b="1" dirty="0" smtClean="0"/>
              <a:t>Vision</a:t>
            </a:r>
            <a:r>
              <a:rPr lang="en-US" b="1" i="1" dirty="0" smtClean="0"/>
              <a:t>  Care plans are usually highly valued by employees </a:t>
            </a:r>
            <a:r>
              <a:rPr lang="en-US" b="1" dirty="0" smtClean="0"/>
              <a:t>and can be cost-effective to employers. They are typically managed care” and indemnity” varieties and are usually capped in both dollar amount and frequency of use. </a:t>
            </a:r>
            <a:endParaRPr lang="en-US" dirty="0" smtClean="0"/>
          </a:p>
          <a:p>
            <a:pPr lvl="0">
              <a:buNone/>
            </a:pPr>
            <a:r>
              <a:rPr lang="en-US" b="1" dirty="0" smtClean="0"/>
              <a:t>Alternative Health Alternative health care such as acupuncture, massage, herbal medicine treatments, etc. are covered under an A</a:t>
            </a:r>
            <a:r>
              <a:rPr lang="en-US" b="1" i="1" dirty="0" smtClean="0"/>
              <a:t>lternative Health Plan. These </a:t>
            </a:r>
            <a:r>
              <a:rPr lang="en-US" b="1" dirty="0" smtClean="0"/>
              <a:t>type of plans are becoming more popular. </a:t>
            </a:r>
            <a:endParaRPr lang="en-US" dirty="0" smtClean="0"/>
          </a:p>
          <a:p>
            <a:pPr>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State Mandated Benefits </a:t>
            </a:r>
            <a:endParaRPr lang="en-US" sz="4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000" dirty="0" smtClean="0"/>
              <a:t>Mental Health &amp; Substance Abuse</a:t>
            </a:r>
          </a:p>
          <a:p>
            <a:pPr>
              <a:buClr>
                <a:schemeClr val="accent5">
                  <a:lumMod val="50000"/>
                </a:schemeClr>
              </a:buClr>
            </a:pPr>
            <a:r>
              <a:rPr lang="en-US" sz="4000" dirty="0" smtClean="0"/>
              <a:t>Autism Coverage</a:t>
            </a:r>
          </a:p>
          <a:p>
            <a:pPr>
              <a:buClr>
                <a:schemeClr val="accent5">
                  <a:lumMod val="50000"/>
                </a:schemeClr>
              </a:buClr>
            </a:pPr>
            <a:r>
              <a:rPr lang="en-US" sz="4000" dirty="0" smtClean="0"/>
              <a:t>Different States have different mandates.</a:t>
            </a:r>
          </a:p>
          <a:p>
            <a:pPr>
              <a:buClr>
                <a:schemeClr val="accent5">
                  <a:lumMod val="50000"/>
                </a:schemeClr>
              </a:buClr>
            </a:pPr>
            <a:r>
              <a:rPr lang="en-US" sz="4000" dirty="0" smtClean="0"/>
              <a:t>Only applies if you offer Health Insurance</a:t>
            </a:r>
            <a:endParaRPr lang="en-US" sz="4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5400" b="1" dirty="0" smtClean="0">
                <a:solidFill>
                  <a:schemeClr val="accent5">
                    <a:lumMod val="50000"/>
                  </a:schemeClr>
                </a:solidFill>
              </a:rPr>
              <a:t>Paid Time Off</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lstStyle/>
          <a:p>
            <a:pPr>
              <a:buClr>
                <a:schemeClr val="accent5">
                  <a:lumMod val="50000"/>
                </a:schemeClr>
              </a:buClr>
            </a:pPr>
            <a:r>
              <a:rPr lang="en-US" sz="4400" dirty="0" smtClean="0"/>
              <a:t>Total Awards and what that means</a:t>
            </a:r>
          </a:p>
          <a:p>
            <a:pPr>
              <a:buClr>
                <a:schemeClr val="accent5">
                  <a:lumMod val="50000"/>
                </a:schemeClr>
              </a:buClr>
            </a:pPr>
            <a:r>
              <a:rPr lang="en-US" sz="4400" dirty="0" smtClean="0"/>
              <a:t>The shift from Vacation plus sick leave to PTO (Paid Time Off)</a:t>
            </a:r>
          </a:p>
          <a:p>
            <a:pPr>
              <a:buClr>
                <a:schemeClr val="accent5">
                  <a:lumMod val="50000"/>
                </a:schemeClr>
              </a:buClr>
            </a:pPr>
            <a:r>
              <a:rPr lang="en-US" sz="4400" dirty="0" smtClean="0"/>
              <a:t>Using PTO as a leverage for other benefits</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Autofit/>
          </a:bodyPr>
          <a:lstStyle/>
          <a:p>
            <a:pPr algn="ctr"/>
            <a:r>
              <a:rPr lang="en-US" sz="3800" b="1" dirty="0" smtClean="0">
                <a:solidFill>
                  <a:schemeClr val="accent5">
                    <a:lumMod val="50000"/>
                  </a:schemeClr>
                </a:solidFill>
              </a:rPr>
              <a:t>Key Points For Human Resources</a:t>
            </a:r>
            <a:endParaRPr lang="en-US" sz="3800" dirty="0">
              <a:solidFill>
                <a:schemeClr val="accent5">
                  <a:lumMod val="50000"/>
                </a:schemeClr>
              </a:solidFill>
            </a:endParaRPr>
          </a:p>
        </p:txBody>
      </p:sp>
      <p:sp>
        <p:nvSpPr>
          <p:cNvPr id="3" name="Content Placeholder 2"/>
          <p:cNvSpPr>
            <a:spLocks noGrp="1"/>
          </p:cNvSpPr>
          <p:nvPr>
            <p:ph idx="1"/>
          </p:nvPr>
        </p:nvSpPr>
        <p:spPr>
          <a:xfrm>
            <a:off x="1143000" y="1371600"/>
            <a:ext cx="7790688" cy="5105400"/>
          </a:xfrm>
        </p:spPr>
        <p:txBody>
          <a:bodyPr>
            <a:normAutofit lnSpcReduction="10000"/>
          </a:bodyPr>
          <a:lstStyle/>
          <a:p>
            <a:pPr>
              <a:buClr>
                <a:schemeClr val="accent5">
                  <a:lumMod val="50000"/>
                </a:schemeClr>
              </a:buClr>
            </a:pPr>
            <a:r>
              <a:rPr lang="en-US" sz="4800" b="1" dirty="0" smtClean="0"/>
              <a:t>Follow Policies and Procedures</a:t>
            </a:r>
          </a:p>
          <a:p>
            <a:pPr>
              <a:buClr>
                <a:schemeClr val="accent5">
                  <a:lumMod val="50000"/>
                </a:schemeClr>
              </a:buClr>
            </a:pPr>
            <a:r>
              <a:rPr lang="en-US" sz="4800" b="1" dirty="0" smtClean="0"/>
              <a:t>Consistency and Precedence</a:t>
            </a:r>
          </a:p>
          <a:p>
            <a:pPr>
              <a:buClr>
                <a:schemeClr val="accent5">
                  <a:lumMod val="50000"/>
                </a:schemeClr>
              </a:buClr>
            </a:pPr>
            <a:r>
              <a:rPr lang="en-US" sz="4800" b="1" dirty="0" smtClean="0"/>
              <a:t>Advise and Educate</a:t>
            </a:r>
          </a:p>
          <a:p>
            <a:pPr lvl="1">
              <a:buClr>
                <a:schemeClr val="accent5">
                  <a:lumMod val="50000"/>
                </a:schemeClr>
              </a:buClr>
            </a:pPr>
            <a:r>
              <a:rPr lang="en-US" sz="4400" b="1" dirty="0" smtClean="0"/>
              <a:t>Advise Managers</a:t>
            </a:r>
          </a:p>
          <a:p>
            <a:pPr lvl="1">
              <a:buClr>
                <a:schemeClr val="accent5">
                  <a:lumMod val="50000"/>
                </a:schemeClr>
              </a:buClr>
            </a:pPr>
            <a:r>
              <a:rPr lang="en-US" sz="4400" b="1" dirty="0" smtClean="0"/>
              <a:t>Educate Employees</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5400" b="1" dirty="0" smtClean="0">
                <a:solidFill>
                  <a:schemeClr val="accent5">
                    <a:lumMod val="50000"/>
                  </a:schemeClr>
                </a:solidFill>
              </a:rPr>
              <a:t>Paid Time Off</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400" dirty="0" smtClean="0"/>
              <a:t>State requirements on time off</a:t>
            </a:r>
          </a:p>
          <a:p>
            <a:pPr>
              <a:buClr>
                <a:schemeClr val="accent5">
                  <a:lumMod val="50000"/>
                </a:schemeClr>
              </a:buClr>
            </a:pPr>
            <a:r>
              <a:rPr lang="en-US" sz="4400" dirty="0" smtClean="0"/>
              <a:t>Important to have a good policy for both paid time off time and unpaid leaves of absence.</a:t>
            </a:r>
          </a:p>
          <a:p>
            <a:pPr>
              <a:buClr>
                <a:schemeClr val="accent5">
                  <a:lumMod val="50000"/>
                </a:schemeClr>
              </a:buClr>
            </a:pPr>
            <a:r>
              <a:rPr lang="en-US" sz="4400" dirty="0" smtClean="0"/>
              <a:t>No Comp time allowed for private industry!</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50000"/>
                  </a:schemeClr>
                </a:solidFill>
              </a:rPr>
              <a:t>Types of Medical Plans</a:t>
            </a:r>
            <a:endParaRPr lang="en-US" b="1" dirty="0">
              <a:solidFill>
                <a:schemeClr val="accent5">
                  <a:lumMod val="50000"/>
                </a:schemeClr>
              </a:solidFill>
            </a:endParaRPr>
          </a:p>
        </p:txBody>
      </p:sp>
      <p:sp>
        <p:nvSpPr>
          <p:cNvPr id="3" name="Content Placeholder 2"/>
          <p:cNvSpPr>
            <a:spLocks noGrp="1"/>
          </p:cNvSpPr>
          <p:nvPr>
            <p:ph idx="1"/>
          </p:nvPr>
        </p:nvSpPr>
        <p:spPr/>
        <p:txBody>
          <a:bodyPr>
            <a:noAutofit/>
          </a:bodyPr>
          <a:lstStyle/>
          <a:p>
            <a:pPr>
              <a:buClr>
                <a:schemeClr val="accent5">
                  <a:lumMod val="50000"/>
                </a:schemeClr>
              </a:buClr>
            </a:pPr>
            <a:r>
              <a:rPr lang="en-US" sz="3600" dirty="0" smtClean="0"/>
              <a:t>Plan Design</a:t>
            </a:r>
          </a:p>
          <a:p>
            <a:pPr lvl="1">
              <a:buClr>
                <a:schemeClr val="accent5">
                  <a:lumMod val="50000"/>
                </a:schemeClr>
              </a:buClr>
            </a:pPr>
            <a:r>
              <a:rPr lang="en-US" sz="3600" dirty="0" smtClean="0"/>
              <a:t>Do you know your terms of simple plan???</a:t>
            </a:r>
          </a:p>
          <a:p>
            <a:pPr>
              <a:buClr>
                <a:schemeClr val="accent5">
                  <a:lumMod val="50000"/>
                </a:schemeClr>
              </a:buClr>
            </a:pPr>
            <a:r>
              <a:rPr lang="en-US" sz="3600" dirty="0" smtClean="0"/>
              <a:t>Funding Mechanism</a:t>
            </a:r>
          </a:p>
          <a:p>
            <a:pPr>
              <a:buClr>
                <a:schemeClr val="accent5">
                  <a:lumMod val="50000"/>
                </a:schemeClr>
              </a:buClr>
            </a:pPr>
            <a:r>
              <a:rPr lang="en-US" sz="3600" dirty="0" smtClean="0"/>
              <a:t>Financial Vehicles</a:t>
            </a:r>
          </a:p>
          <a:p>
            <a:pPr>
              <a:buClr>
                <a:schemeClr val="accent5">
                  <a:lumMod val="50000"/>
                </a:schemeClr>
              </a:buClr>
            </a:pPr>
            <a:r>
              <a:rPr lang="en-US" sz="3600" dirty="0" smtClean="0"/>
              <a:t>Know your Employee Population</a:t>
            </a:r>
          </a:p>
          <a:p>
            <a:pPr>
              <a:buClr>
                <a:schemeClr val="accent5">
                  <a:lumMod val="50000"/>
                </a:schemeClr>
              </a:buClr>
            </a:pPr>
            <a:r>
              <a:rPr lang="en-US" sz="3600" dirty="0" smtClean="0"/>
              <a:t>Compliance with Health Care Reform</a:t>
            </a:r>
            <a:endParaRPr lang="en-US" sz="36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5400" b="1" dirty="0" smtClean="0">
                <a:solidFill>
                  <a:schemeClr val="accent5">
                    <a:lumMod val="50000"/>
                  </a:schemeClr>
                </a:solidFill>
              </a:rPr>
              <a:t>Plan Designs</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000" dirty="0" smtClean="0"/>
              <a:t>Indemnity (fee for service) plans </a:t>
            </a:r>
          </a:p>
          <a:p>
            <a:pPr lvl="1">
              <a:buClr>
                <a:schemeClr val="accent5">
                  <a:lumMod val="50000"/>
                </a:schemeClr>
              </a:buClr>
            </a:pPr>
            <a:r>
              <a:rPr lang="en-US" sz="4000" dirty="0" smtClean="0"/>
              <a:t>CDHD (also know as HSA)</a:t>
            </a:r>
          </a:p>
          <a:p>
            <a:pPr lvl="1">
              <a:buClr>
                <a:schemeClr val="accent5">
                  <a:lumMod val="50000"/>
                </a:schemeClr>
              </a:buClr>
            </a:pPr>
            <a:r>
              <a:rPr lang="en-US" sz="4000" dirty="0" smtClean="0"/>
              <a:t>PPO</a:t>
            </a:r>
          </a:p>
          <a:p>
            <a:pPr>
              <a:buClr>
                <a:schemeClr val="accent5">
                  <a:lumMod val="50000"/>
                </a:schemeClr>
              </a:buClr>
              <a:buNone/>
            </a:pPr>
            <a:endParaRPr lang="en-US" sz="2000" dirty="0" smtClean="0"/>
          </a:p>
          <a:p>
            <a:pPr>
              <a:buClr>
                <a:schemeClr val="accent5">
                  <a:lumMod val="50000"/>
                </a:schemeClr>
              </a:buClr>
            </a:pPr>
            <a:r>
              <a:rPr lang="en-US" sz="4000" dirty="0" smtClean="0"/>
              <a:t> Managed Care plans  </a:t>
            </a:r>
          </a:p>
          <a:p>
            <a:pPr lvl="1">
              <a:buClr>
                <a:schemeClr val="accent5">
                  <a:lumMod val="50000"/>
                </a:schemeClr>
              </a:buClr>
            </a:pPr>
            <a:r>
              <a:rPr lang="en-US" sz="4000" dirty="0" smtClean="0"/>
              <a:t>HMO (none in Alaska – but you may have in other states)</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solidFill>
                  <a:schemeClr val="accent5">
                    <a:lumMod val="50000"/>
                  </a:schemeClr>
                </a:solidFill>
              </a:rPr>
              <a:t>Know your Terms?</a:t>
            </a:r>
            <a:endParaRPr lang="en-US" sz="4800" b="1" dirty="0">
              <a:solidFill>
                <a:schemeClr val="accent5">
                  <a:lumMod val="50000"/>
                </a:schemeClr>
              </a:solidFill>
            </a:endParaRPr>
          </a:p>
        </p:txBody>
      </p:sp>
      <p:sp>
        <p:nvSpPr>
          <p:cNvPr id="3" name="Content Placeholder 2"/>
          <p:cNvSpPr>
            <a:spLocks noGrp="1"/>
          </p:cNvSpPr>
          <p:nvPr>
            <p:ph idx="1"/>
          </p:nvPr>
        </p:nvSpPr>
        <p:spPr/>
        <p:txBody>
          <a:bodyPr/>
          <a:lstStyle/>
          <a:p>
            <a:pPr>
              <a:buClr>
                <a:schemeClr val="accent5">
                  <a:lumMod val="50000"/>
                </a:schemeClr>
              </a:buClr>
            </a:pPr>
            <a:r>
              <a:rPr lang="en-US" sz="3600" b="1" dirty="0" smtClean="0"/>
              <a:t>Deductible</a:t>
            </a:r>
          </a:p>
          <a:p>
            <a:pPr>
              <a:buClr>
                <a:schemeClr val="accent5">
                  <a:lumMod val="50000"/>
                </a:schemeClr>
              </a:buClr>
            </a:pPr>
            <a:r>
              <a:rPr lang="en-US" sz="3600" b="1" dirty="0" smtClean="0"/>
              <a:t>Max-out</a:t>
            </a:r>
          </a:p>
          <a:p>
            <a:pPr>
              <a:buClr>
                <a:schemeClr val="accent5">
                  <a:lumMod val="50000"/>
                </a:schemeClr>
              </a:buClr>
            </a:pPr>
            <a:r>
              <a:rPr lang="en-US" sz="3600" b="1" dirty="0" smtClean="0"/>
              <a:t>In and Out of Network</a:t>
            </a:r>
          </a:p>
          <a:p>
            <a:pPr>
              <a:buClr>
                <a:schemeClr val="accent5">
                  <a:lumMod val="50000"/>
                </a:schemeClr>
              </a:buClr>
            </a:pPr>
            <a:r>
              <a:rPr lang="en-US" sz="3600" b="1" dirty="0" smtClean="0"/>
              <a:t>Co-pay</a:t>
            </a:r>
          </a:p>
          <a:p>
            <a:pPr>
              <a:buClr>
                <a:schemeClr val="accent5">
                  <a:lumMod val="50000"/>
                </a:schemeClr>
              </a:buClr>
            </a:pPr>
            <a:r>
              <a:rPr lang="en-US" sz="3600" b="1" dirty="0" smtClean="0"/>
              <a:t>Co-Insurance</a:t>
            </a:r>
          </a:p>
          <a:p>
            <a:pPr>
              <a:buClr>
                <a:schemeClr val="accent5">
                  <a:lumMod val="50000"/>
                </a:schemeClr>
              </a:buClr>
            </a:pPr>
            <a:r>
              <a:rPr lang="en-US" sz="3600" b="1" dirty="0" smtClean="0"/>
              <a:t>Individual vs. Family – aggregate etc.</a:t>
            </a:r>
          </a:p>
          <a:p>
            <a:endParaRPr lang="en-US"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5">
                    <a:lumMod val="50000"/>
                  </a:schemeClr>
                </a:solidFill>
              </a:rPr>
              <a:t>New Rules Depending on Size</a:t>
            </a:r>
            <a:endParaRPr lang="en-US" b="1" dirty="0">
              <a:solidFill>
                <a:schemeClr val="accent5">
                  <a:lumMod val="50000"/>
                </a:schemeClr>
              </a:solidFill>
            </a:endParaRPr>
          </a:p>
        </p:txBody>
      </p:sp>
      <p:sp>
        <p:nvSpPr>
          <p:cNvPr id="3" name="Content Placeholder 2"/>
          <p:cNvSpPr>
            <a:spLocks noGrp="1"/>
          </p:cNvSpPr>
          <p:nvPr>
            <p:ph idx="1"/>
          </p:nvPr>
        </p:nvSpPr>
        <p:spPr/>
        <p:txBody>
          <a:bodyPr/>
          <a:lstStyle/>
          <a:p>
            <a:pPr>
              <a:buNone/>
            </a:pPr>
            <a:r>
              <a:rPr lang="en-US" b="1" dirty="0" smtClean="0"/>
              <a:t>In all size groups</a:t>
            </a:r>
          </a:p>
          <a:p>
            <a:pPr>
              <a:buNone/>
            </a:pPr>
            <a:r>
              <a:rPr lang="en-US" b="1" dirty="0" smtClean="0"/>
              <a:t>-Grandfathered</a:t>
            </a:r>
          </a:p>
          <a:p>
            <a:pPr>
              <a:buNone/>
            </a:pPr>
            <a:r>
              <a:rPr lang="en-US" b="1" dirty="0" smtClean="0"/>
              <a:t>-Grandmothered</a:t>
            </a:r>
          </a:p>
          <a:p>
            <a:pPr>
              <a:buNone/>
            </a:pPr>
            <a:r>
              <a:rPr lang="en-US" b="1" dirty="0" smtClean="0"/>
              <a:t>-ACA compliant</a:t>
            </a:r>
          </a:p>
          <a:p>
            <a:pPr>
              <a:buFontTx/>
              <a:buChar char="-"/>
            </a:pPr>
            <a:endParaRPr lang="en-US" b="1" dirty="0" smtClean="0"/>
          </a:p>
          <a:p>
            <a:pPr>
              <a:buNone/>
            </a:pPr>
            <a:r>
              <a:rPr lang="en-US" b="1" dirty="0" smtClean="0"/>
              <a:t>Small Groups (1-50) after 2016 (1-99)</a:t>
            </a:r>
          </a:p>
          <a:p>
            <a:pPr>
              <a:buNone/>
            </a:pPr>
            <a:r>
              <a:rPr lang="en-US" b="1" dirty="0" smtClean="0"/>
              <a:t>-Metallic Plans</a:t>
            </a:r>
          </a:p>
          <a:p>
            <a:pPr>
              <a:buFontTx/>
              <a:buChar char="-"/>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fontScale="90000"/>
          </a:bodyPr>
          <a:lstStyle/>
          <a:p>
            <a:pPr algn="ctr"/>
            <a:r>
              <a:rPr lang="en-US" sz="4000" b="1" dirty="0" smtClean="0">
                <a:solidFill>
                  <a:schemeClr val="accent5">
                    <a:lumMod val="50000"/>
                  </a:schemeClr>
                </a:solidFill>
              </a:rPr>
              <a:t>Plan Design </a:t>
            </a:r>
            <a:br>
              <a:rPr lang="en-US" sz="4000" b="1" dirty="0" smtClean="0">
                <a:solidFill>
                  <a:schemeClr val="accent5">
                    <a:lumMod val="50000"/>
                  </a:schemeClr>
                </a:solidFill>
              </a:rPr>
            </a:br>
            <a:r>
              <a:rPr lang="en-US" sz="4000" b="1" dirty="0" smtClean="0">
                <a:solidFill>
                  <a:schemeClr val="accent5">
                    <a:lumMod val="50000"/>
                  </a:schemeClr>
                </a:solidFill>
              </a:rPr>
              <a:t>Funding Mechanisms</a:t>
            </a:r>
            <a:endParaRPr lang="en-US"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fontScale="85000" lnSpcReduction="20000"/>
          </a:bodyPr>
          <a:lstStyle/>
          <a:p>
            <a:pPr marL="120650" lvl="1" indent="0">
              <a:spcBef>
                <a:spcPts val="0"/>
              </a:spcBef>
              <a:buNone/>
            </a:pPr>
            <a:r>
              <a:rPr lang="en-US" sz="4100" b="1" u="sng" dirty="0" smtClean="0"/>
              <a:t>Fully Funded </a:t>
            </a:r>
            <a:r>
              <a:rPr lang="en-US" sz="4100" b="1" dirty="0" smtClean="0"/>
              <a:t>– Employer pays a specific premium every month per employee and all risk is absorbed by Carrier.</a:t>
            </a:r>
          </a:p>
          <a:p>
            <a:pPr>
              <a:spcBef>
                <a:spcPts val="0"/>
              </a:spcBef>
              <a:buClr>
                <a:schemeClr val="accent5">
                  <a:lumMod val="50000"/>
                </a:schemeClr>
              </a:buClr>
            </a:pPr>
            <a:r>
              <a:rPr lang="en-US" sz="3900" dirty="0" smtClean="0"/>
              <a:t>Some examples; Community Pool</a:t>
            </a:r>
          </a:p>
          <a:p>
            <a:pPr>
              <a:spcBef>
                <a:spcPts val="0"/>
              </a:spcBef>
              <a:buClr>
                <a:schemeClr val="accent5">
                  <a:lumMod val="50000"/>
                </a:schemeClr>
              </a:buClr>
            </a:pPr>
            <a:r>
              <a:rPr lang="en-US" sz="3900" dirty="0" smtClean="0"/>
              <a:t>Associations (</a:t>
            </a:r>
            <a:r>
              <a:rPr lang="en-US" sz="3900" i="1" dirty="0" smtClean="0"/>
              <a:t>Health Insured Purchasing Cooperative (HIPC), </a:t>
            </a:r>
            <a:r>
              <a:rPr lang="en-US" sz="3900" dirty="0" smtClean="0"/>
              <a:t>Trusts, and Exchanges</a:t>
            </a:r>
          </a:p>
          <a:p>
            <a:pPr>
              <a:spcBef>
                <a:spcPts val="0"/>
              </a:spcBef>
              <a:buClr>
                <a:schemeClr val="accent5">
                  <a:lumMod val="50000"/>
                </a:schemeClr>
              </a:buClr>
            </a:pPr>
            <a:r>
              <a:rPr lang="en-US" sz="3900" dirty="0" smtClean="0"/>
              <a:t>Less control and reporting</a:t>
            </a:r>
          </a:p>
          <a:p>
            <a:pPr>
              <a:spcBef>
                <a:spcPts val="0"/>
              </a:spcBef>
              <a:buClr>
                <a:schemeClr val="accent5">
                  <a:lumMod val="50000"/>
                </a:schemeClr>
              </a:buClr>
            </a:pPr>
            <a:r>
              <a:rPr lang="en-US" sz="3900" dirty="0" smtClean="0"/>
              <a:t>Less design options</a:t>
            </a:r>
          </a:p>
          <a:p>
            <a:pPr>
              <a:spcBef>
                <a:spcPts val="0"/>
              </a:spcBef>
              <a:buClr>
                <a:schemeClr val="accent5">
                  <a:lumMod val="50000"/>
                </a:schemeClr>
              </a:buClr>
            </a:pPr>
            <a:r>
              <a:rPr lang="en-US" sz="3900" dirty="0" smtClean="0"/>
              <a:t>Less opportunities to save money</a:t>
            </a:r>
          </a:p>
          <a:p>
            <a:pPr>
              <a:spcBef>
                <a:spcPts val="0"/>
              </a:spcBef>
              <a:buClr>
                <a:schemeClr val="accent5">
                  <a:lumMod val="50000"/>
                </a:schemeClr>
              </a:buClr>
            </a:pPr>
            <a:r>
              <a:rPr lang="en-US" sz="3900" dirty="0" smtClean="0"/>
              <a:t>Less risk</a:t>
            </a:r>
          </a:p>
          <a:p>
            <a:pPr>
              <a:spcBef>
                <a:spcPts val="0"/>
              </a:spcBef>
              <a:buNone/>
            </a:pPr>
            <a:endParaRPr lang="en-US" sz="3900" b="1" dirty="0" smtClean="0"/>
          </a:p>
          <a:p>
            <a:pPr lvl="1"/>
            <a:endParaRPr lang="en-US"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b="1" dirty="0" smtClean="0">
                <a:solidFill>
                  <a:schemeClr val="accent5">
                    <a:lumMod val="50000"/>
                  </a:schemeClr>
                </a:solidFill>
              </a:rPr>
              <a:t>Plan Design </a:t>
            </a:r>
            <a:br>
              <a:rPr lang="en-US" sz="4400" b="1" dirty="0" smtClean="0">
                <a:solidFill>
                  <a:schemeClr val="accent5">
                    <a:lumMod val="50000"/>
                  </a:schemeClr>
                </a:solidFill>
              </a:rPr>
            </a:br>
            <a:r>
              <a:rPr lang="en-US" sz="4400" b="1" dirty="0" smtClean="0">
                <a:solidFill>
                  <a:schemeClr val="accent5">
                    <a:lumMod val="50000"/>
                  </a:schemeClr>
                </a:solidFill>
              </a:rPr>
              <a:t>Funding Mechanisms</a:t>
            </a:r>
            <a:endParaRPr lang="en-US" dirty="0">
              <a:solidFill>
                <a:schemeClr val="accent5">
                  <a:lumMod val="50000"/>
                </a:schemeClr>
              </a:solidFill>
            </a:endParaRPr>
          </a:p>
        </p:txBody>
      </p:sp>
      <p:sp>
        <p:nvSpPr>
          <p:cNvPr id="3" name="Content Placeholder 2"/>
          <p:cNvSpPr>
            <a:spLocks noGrp="1"/>
          </p:cNvSpPr>
          <p:nvPr>
            <p:ph idx="1"/>
          </p:nvPr>
        </p:nvSpPr>
        <p:spPr>
          <a:xfrm>
            <a:off x="1435608" y="1676400"/>
            <a:ext cx="7498080" cy="4724400"/>
          </a:xfrm>
        </p:spPr>
        <p:txBody>
          <a:bodyPr>
            <a:normAutofit fontScale="92500" lnSpcReduction="10000"/>
          </a:bodyPr>
          <a:lstStyle/>
          <a:p>
            <a:pPr marL="109538" indent="-26988">
              <a:spcBef>
                <a:spcPts val="0"/>
              </a:spcBef>
              <a:buNone/>
            </a:pPr>
            <a:r>
              <a:rPr lang="en-US" sz="3600" b="1" u="sng" dirty="0" smtClean="0"/>
              <a:t>Self-Funded</a:t>
            </a:r>
            <a:r>
              <a:rPr lang="en-US" sz="3600" b="1" dirty="0" smtClean="0"/>
              <a:t> – Employer is takes the risks and with assistance creates their own Health Plan.</a:t>
            </a:r>
          </a:p>
          <a:p>
            <a:pPr>
              <a:spcBef>
                <a:spcPts val="0"/>
              </a:spcBef>
              <a:buClr>
                <a:srgbClr val="002060"/>
              </a:buClr>
            </a:pPr>
            <a:r>
              <a:rPr lang="en-US" dirty="0" smtClean="0"/>
              <a:t>Increased Risk</a:t>
            </a:r>
          </a:p>
          <a:p>
            <a:pPr>
              <a:spcBef>
                <a:spcPts val="0"/>
              </a:spcBef>
              <a:buClr>
                <a:srgbClr val="002060"/>
              </a:buClr>
            </a:pPr>
            <a:r>
              <a:rPr lang="en-US" dirty="0" smtClean="0"/>
              <a:t>Increased Control over costs</a:t>
            </a:r>
          </a:p>
          <a:p>
            <a:pPr>
              <a:spcBef>
                <a:spcPts val="0"/>
              </a:spcBef>
              <a:buClr>
                <a:srgbClr val="002060"/>
              </a:buClr>
            </a:pPr>
            <a:r>
              <a:rPr lang="en-US" dirty="0" smtClean="0"/>
              <a:t>More control over information and design</a:t>
            </a:r>
          </a:p>
          <a:p>
            <a:pPr>
              <a:buClr>
                <a:srgbClr val="002060"/>
              </a:buClr>
            </a:pPr>
            <a:r>
              <a:rPr lang="en-US" dirty="0" smtClean="0"/>
              <a:t>Save on taxes and potentially claims</a:t>
            </a:r>
          </a:p>
          <a:p>
            <a:pPr>
              <a:buClr>
                <a:srgbClr val="002060"/>
              </a:buClr>
            </a:pPr>
            <a:r>
              <a:rPr lang="en-US" dirty="0" smtClean="0"/>
              <a:t>Exempt from State mandated benefits</a:t>
            </a:r>
          </a:p>
          <a:p>
            <a:pPr>
              <a:buClr>
                <a:srgbClr val="002060"/>
              </a:buClr>
            </a:pPr>
            <a:r>
              <a:rPr lang="en-US" dirty="0" smtClean="0"/>
              <a:t>For the right group, can go down to 20 employees in size</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15962"/>
          </a:xfrm>
        </p:spPr>
        <p:txBody>
          <a:bodyPr>
            <a:normAutofit fontScale="90000"/>
          </a:bodyPr>
          <a:lstStyle/>
          <a:p>
            <a:pPr algn="ctr"/>
            <a:r>
              <a:rPr lang="en-US" sz="4800" b="1" dirty="0" smtClean="0">
                <a:solidFill>
                  <a:schemeClr val="accent5">
                    <a:lumMod val="50000"/>
                  </a:schemeClr>
                </a:solidFill>
              </a:rPr>
              <a:t>Other Financial Vehicles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219200"/>
            <a:ext cx="7790688" cy="5410200"/>
          </a:xfrm>
        </p:spPr>
        <p:txBody>
          <a:bodyPr>
            <a:normAutofit fontScale="92500" lnSpcReduction="20000"/>
          </a:bodyPr>
          <a:lstStyle/>
          <a:p>
            <a:pPr>
              <a:buClr>
                <a:schemeClr val="accent5">
                  <a:lumMod val="50000"/>
                </a:schemeClr>
              </a:buClr>
              <a:buNone/>
            </a:pPr>
            <a:r>
              <a:rPr lang="en-US" sz="4400" b="1" dirty="0" smtClean="0"/>
              <a:t>Health Savings Account </a:t>
            </a:r>
            <a:r>
              <a:rPr lang="en-US" b="1" dirty="0" smtClean="0"/>
              <a:t>(HSA)</a:t>
            </a:r>
          </a:p>
          <a:p>
            <a:pPr>
              <a:buClr>
                <a:schemeClr val="accent5">
                  <a:lumMod val="50000"/>
                </a:schemeClr>
              </a:buClr>
            </a:pPr>
            <a:r>
              <a:rPr lang="en-US" sz="2400" b="1" dirty="0" smtClean="0"/>
              <a:t>Purpose</a:t>
            </a:r>
          </a:p>
          <a:p>
            <a:pPr>
              <a:buClr>
                <a:schemeClr val="accent5">
                  <a:lumMod val="50000"/>
                </a:schemeClr>
              </a:buClr>
            </a:pPr>
            <a:r>
              <a:rPr lang="en-US" sz="2400" b="1" dirty="0" smtClean="0"/>
              <a:t>Advantages</a:t>
            </a:r>
          </a:p>
          <a:p>
            <a:pPr>
              <a:buClr>
                <a:schemeClr val="accent5">
                  <a:lumMod val="50000"/>
                </a:schemeClr>
              </a:buClr>
            </a:pPr>
            <a:r>
              <a:rPr lang="en-US" sz="2400" b="1" dirty="0" smtClean="0"/>
              <a:t>Qualifications</a:t>
            </a:r>
          </a:p>
          <a:p>
            <a:pPr>
              <a:buClr>
                <a:schemeClr val="accent5">
                  <a:lumMod val="50000"/>
                </a:schemeClr>
              </a:buClr>
            </a:pPr>
            <a:r>
              <a:rPr lang="en-US" sz="2400" b="1" dirty="0" smtClean="0"/>
              <a:t>Limitations</a:t>
            </a:r>
          </a:p>
          <a:p>
            <a:pPr>
              <a:buClr>
                <a:schemeClr val="accent5">
                  <a:lumMod val="50000"/>
                </a:schemeClr>
              </a:buClr>
              <a:buNone/>
            </a:pPr>
            <a:endParaRPr lang="en-US" dirty="0" smtClean="0"/>
          </a:p>
          <a:p>
            <a:pPr>
              <a:buClr>
                <a:schemeClr val="accent5">
                  <a:lumMod val="50000"/>
                </a:schemeClr>
              </a:buClr>
              <a:buNone/>
            </a:pPr>
            <a:r>
              <a:rPr lang="en-US" sz="4400" b="1" dirty="0" smtClean="0"/>
              <a:t>Health Reimbursement Arrangement (HRA)</a:t>
            </a:r>
          </a:p>
          <a:p>
            <a:pPr>
              <a:buClr>
                <a:schemeClr val="accent5">
                  <a:lumMod val="50000"/>
                </a:schemeClr>
              </a:buClr>
            </a:pPr>
            <a:r>
              <a:rPr lang="en-US" sz="2600" b="1" dirty="0" smtClean="0"/>
              <a:t>Purpose</a:t>
            </a:r>
          </a:p>
          <a:p>
            <a:pPr>
              <a:buClr>
                <a:schemeClr val="accent5">
                  <a:lumMod val="50000"/>
                </a:schemeClr>
              </a:buClr>
            </a:pPr>
            <a:r>
              <a:rPr lang="en-US" sz="2600" b="1" dirty="0" smtClean="0"/>
              <a:t>Types (with a plan or stand alone)</a:t>
            </a:r>
          </a:p>
          <a:p>
            <a:pPr>
              <a:buClr>
                <a:schemeClr val="accent5">
                  <a:lumMod val="50000"/>
                </a:schemeClr>
              </a:buClr>
            </a:pPr>
            <a:r>
              <a:rPr lang="en-US" sz="2600" b="1" dirty="0" smtClean="0"/>
              <a:t>Advantages</a:t>
            </a:r>
          </a:p>
          <a:p>
            <a:pPr>
              <a:buClr>
                <a:schemeClr val="accent5">
                  <a:lumMod val="50000"/>
                </a:schemeClr>
              </a:buClr>
            </a:pPr>
            <a:r>
              <a:rPr lang="en-US" sz="2600" b="1" dirty="0" smtClean="0"/>
              <a:t>Limitations</a:t>
            </a:r>
          </a:p>
          <a:p>
            <a:pPr>
              <a:buNone/>
            </a:pPr>
            <a:endParaRPr lang="en-US" dirty="0"/>
          </a:p>
        </p:txBody>
      </p:sp>
      <p:sp>
        <p:nvSpPr>
          <p:cNvPr id="389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HSA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-Purpose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-Advantages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-Qualifications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HSA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-Purpose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-Advantages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-Qualifications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800" b="1" dirty="0" smtClean="0">
                <a:solidFill>
                  <a:schemeClr val="accent5">
                    <a:lumMod val="50000"/>
                  </a:schemeClr>
                </a:solidFill>
              </a:rPr>
              <a:t>Other Financial Vehicles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524000"/>
            <a:ext cx="8001000" cy="5105400"/>
          </a:xfrm>
        </p:spPr>
        <p:txBody>
          <a:bodyPr>
            <a:normAutofit/>
          </a:bodyPr>
          <a:lstStyle/>
          <a:p>
            <a:pPr>
              <a:buNone/>
            </a:pPr>
            <a:r>
              <a:rPr lang="en-US" sz="4400" b="1" dirty="0" smtClean="0"/>
              <a:t>Cafeteria Plans </a:t>
            </a:r>
          </a:p>
          <a:p>
            <a:pPr lvl="1">
              <a:buClr>
                <a:schemeClr val="accent5">
                  <a:lumMod val="50000"/>
                </a:schemeClr>
              </a:buClr>
              <a:buFont typeface="Arial" pitchFamily="34" charset="0"/>
              <a:buChar char="•"/>
            </a:pPr>
            <a:r>
              <a:rPr lang="en-US" b="1" dirty="0" smtClean="0"/>
              <a:t>Full Cafeteria plans  (new laws/limitations)</a:t>
            </a:r>
          </a:p>
          <a:p>
            <a:pPr lvl="1">
              <a:buClr>
                <a:schemeClr val="accent5">
                  <a:lumMod val="50000"/>
                </a:schemeClr>
              </a:buClr>
              <a:buFont typeface="Arial" pitchFamily="34" charset="0"/>
              <a:buChar char="•"/>
            </a:pPr>
            <a:r>
              <a:rPr lang="en-US" b="1" dirty="0" smtClean="0"/>
              <a:t>FSA</a:t>
            </a:r>
          </a:p>
          <a:p>
            <a:pPr lvl="1">
              <a:buClr>
                <a:schemeClr val="accent5">
                  <a:lumMod val="50000"/>
                </a:schemeClr>
              </a:buClr>
              <a:buFont typeface="Arial" pitchFamily="34" charset="0"/>
              <a:buChar char="•"/>
            </a:pPr>
            <a:r>
              <a:rPr lang="en-US" b="1" dirty="0" smtClean="0"/>
              <a:t>POP</a:t>
            </a:r>
          </a:p>
          <a:p>
            <a:pPr lvl="1">
              <a:buClr>
                <a:schemeClr val="accent5">
                  <a:lumMod val="50000"/>
                </a:schemeClr>
              </a:buClr>
              <a:buFont typeface="Arial" pitchFamily="34" charset="0"/>
              <a:buChar char="•"/>
            </a:pPr>
            <a:r>
              <a:rPr lang="en-US" b="1" dirty="0" smtClean="0"/>
              <a:t>Qualifying events</a:t>
            </a:r>
          </a:p>
          <a:p>
            <a:pPr>
              <a:buClr>
                <a:schemeClr val="accent5">
                  <a:lumMod val="50000"/>
                </a:schemeClr>
              </a:buClr>
              <a:buNone/>
            </a:pPr>
            <a:r>
              <a:rPr lang="en-US" sz="4400" b="1" dirty="0" smtClean="0"/>
              <a:t>Other Specifics on the Plans</a:t>
            </a:r>
          </a:p>
          <a:p>
            <a:pPr lvl="1">
              <a:buClr>
                <a:schemeClr val="accent5">
                  <a:lumMod val="50000"/>
                </a:schemeClr>
              </a:buClr>
              <a:buFont typeface="Arial" pitchFamily="34" charset="0"/>
              <a:buChar char="•"/>
            </a:pPr>
            <a:r>
              <a:rPr lang="en-US" b="1" dirty="0" smtClean="0"/>
              <a:t>Advantages</a:t>
            </a:r>
          </a:p>
          <a:p>
            <a:pPr lvl="1">
              <a:buClr>
                <a:schemeClr val="accent5">
                  <a:lumMod val="50000"/>
                </a:schemeClr>
              </a:buClr>
              <a:buFont typeface="Arial" pitchFamily="34" charset="0"/>
              <a:buChar char="•"/>
            </a:pPr>
            <a:r>
              <a:rPr lang="en-US" b="1" dirty="0" smtClean="0"/>
              <a:t>Disadvantages</a:t>
            </a:r>
          </a:p>
          <a:p>
            <a:pPr lvl="1">
              <a:buClr>
                <a:schemeClr val="accent5">
                  <a:lumMod val="50000"/>
                </a:schemeClr>
              </a:buClr>
              <a:buFont typeface="Arial" pitchFamily="34" charset="0"/>
              <a:buChar char="•"/>
            </a:pPr>
            <a:r>
              <a:rPr lang="en-US" b="1" dirty="0" smtClean="0"/>
              <a:t>Limitations</a:t>
            </a:r>
            <a:endParaRPr lang="en-US" b="1" dirty="0"/>
          </a:p>
        </p:txBody>
      </p:sp>
      <p:sp>
        <p:nvSpPr>
          <p:cNvPr id="389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HSA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-Purpose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-Advantages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-Qualifications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HSA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-Purpose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-Advantages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-Qualifications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000" b="1" dirty="0" smtClean="0">
                <a:solidFill>
                  <a:schemeClr val="accent5">
                    <a:lumMod val="50000"/>
                  </a:schemeClr>
                </a:solidFill>
              </a:rPr>
              <a:t>The Generations &amp; Plan Design</a:t>
            </a:r>
            <a:r>
              <a:rPr lang="en-US" sz="3900" b="1" dirty="0" smtClean="0"/>
              <a:t> </a:t>
            </a:r>
            <a:endParaRPr lang="en-US" dirty="0"/>
          </a:p>
        </p:txBody>
      </p:sp>
      <p:sp>
        <p:nvSpPr>
          <p:cNvPr id="3" name="Content Placeholder 2"/>
          <p:cNvSpPr>
            <a:spLocks noGrp="1"/>
          </p:cNvSpPr>
          <p:nvPr>
            <p:ph idx="1"/>
          </p:nvPr>
        </p:nvSpPr>
        <p:spPr>
          <a:xfrm>
            <a:off x="1143000" y="1524000"/>
            <a:ext cx="7790688" cy="5105400"/>
          </a:xfrm>
        </p:spPr>
        <p:txBody>
          <a:bodyPr>
            <a:normAutofit fontScale="85000" lnSpcReduction="20000"/>
          </a:bodyPr>
          <a:lstStyle/>
          <a:p>
            <a:pPr>
              <a:buClr>
                <a:schemeClr val="accent5">
                  <a:lumMod val="50000"/>
                </a:schemeClr>
              </a:buClr>
            </a:pPr>
            <a:r>
              <a:rPr lang="en-US" sz="4400" b="1" dirty="0" smtClean="0"/>
              <a:t>What do the different generation want?</a:t>
            </a:r>
          </a:p>
          <a:p>
            <a:pPr>
              <a:buClr>
                <a:schemeClr val="accent5">
                  <a:lumMod val="50000"/>
                </a:schemeClr>
              </a:buClr>
            </a:pPr>
            <a:r>
              <a:rPr lang="en-US" sz="4400" b="1" dirty="0" smtClean="0"/>
              <a:t>Surveying your employees</a:t>
            </a:r>
          </a:p>
          <a:p>
            <a:pPr>
              <a:buClr>
                <a:schemeClr val="accent5">
                  <a:lumMod val="50000"/>
                </a:schemeClr>
              </a:buClr>
            </a:pPr>
            <a:r>
              <a:rPr lang="en-US" sz="4400" b="1" dirty="0" smtClean="0"/>
              <a:t>Don’t make blanket assumptions</a:t>
            </a:r>
          </a:p>
          <a:p>
            <a:pPr>
              <a:buClr>
                <a:schemeClr val="accent5">
                  <a:lumMod val="50000"/>
                </a:schemeClr>
              </a:buClr>
            </a:pPr>
            <a:r>
              <a:rPr lang="en-US" sz="4800" b="1" dirty="0" smtClean="0"/>
              <a:t>Look outside of the box on what you are offering.</a:t>
            </a:r>
          </a:p>
          <a:p>
            <a:pPr lvl="1">
              <a:buClr>
                <a:schemeClr val="accent5">
                  <a:lumMod val="50000"/>
                </a:schemeClr>
              </a:buClr>
            </a:pPr>
            <a:r>
              <a:rPr lang="en-US" sz="4400" b="1" dirty="0" smtClean="0"/>
              <a:t>Look at Non-Traditional Benefits</a:t>
            </a:r>
          </a:p>
          <a:p>
            <a:pPr>
              <a:buClr>
                <a:schemeClr val="accent5">
                  <a:lumMod val="50000"/>
                </a:schemeClr>
              </a:buClr>
            </a:pPr>
            <a:r>
              <a:rPr lang="en-US" sz="4800" b="1" dirty="0" smtClean="0"/>
              <a:t>Using Technology</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3800" b="1" dirty="0" smtClean="0">
                <a:solidFill>
                  <a:schemeClr val="accent5">
                    <a:lumMod val="50000"/>
                  </a:schemeClr>
                </a:solidFill>
              </a:rPr>
              <a:t>Key Points For Human Reso</a:t>
            </a:r>
            <a:r>
              <a:rPr lang="en-US" sz="3800" b="1" dirty="0" smtClean="0"/>
              <a:t>urces</a:t>
            </a:r>
            <a:endParaRPr lang="en-US" sz="3800" dirty="0"/>
          </a:p>
        </p:txBody>
      </p:sp>
      <p:sp>
        <p:nvSpPr>
          <p:cNvPr id="3" name="Content Placeholder 2"/>
          <p:cNvSpPr>
            <a:spLocks noGrp="1"/>
          </p:cNvSpPr>
          <p:nvPr>
            <p:ph idx="1"/>
          </p:nvPr>
        </p:nvSpPr>
        <p:spPr>
          <a:xfrm>
            <a:off x="1143000" y="1524000"/>
            <a:ext cx="7790688" cy="4876800"/>
          </a:xfrm>
        </p:spPr>
        <p:txBody>
          <a:bodyPr>
            <a:normAutofit fontScale="92500" lnSpcReduction="20000"/>
          </a:bodyPr>
          <a:lstStyle/>
          <a:p>
            <a:pPr>
              <a:buClr>
                <a:schemeClr val="accent5">
                  <a:lumMod val="50000"/>
                </a:schemeClr>
              </a:buClr>
            </a:pPr>
            <a:r>
              <a:rPr lang="en-US" sz="4800" b="1" dirty="0" smtClean="0"/>
              <a:t>Increased Responsibility for Notification particularity with PPACA</a:t>
            </a:r>
          </a:p>
          <a:p>
            <a:pPr lvl="1">
              <a:buClr>
                <a:schemeClr val="accent5">
                  <a:lumMod val="50000"/>
                </a:schemeClr>
              </a:buClr>
            </a:pPr>
            <a:r>
              <a:rPr lang="en-US" sz="4400" b="1" dirty="0" smtClean="0"/>
              <a:t>DOL Inspections!</a:t>
            </a:r>
          </a:p>
          <a:p>
            <a:pPr>
              <a:buClr>
                <a:schemeClr val="accent5">
                  <a:lumMod val="50000"/>
                </a:schemeClr>
              </a:buClr>
            </a:pPr>
            <a:r>
              <a:rPr lang="en-US" sz="4800" b="1" dirty="0" smtClean="0"/>
              <a:t>Employee Communication and Engagement has become more important </a:t>
            </a:r>
          </a:p>
          <a:p>
            <a:pPr lvl="1">
              <a:buClr>
                <a:schemeClr val="accent5">
                  <a:lumMod val="50000"/>
                </a:schemeClr>
              </a:buClr>
            </a:pPr>
            <a:r>
              <a:rPr lang="en-US" sz="4400" b="1" dirty="0" smtClean="0"/>
              <a:t>Essential way to cut costs</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50000"/>
                  </a:schemeClr>
                </a:solidFill>
              </a:rPr>
              <a:t>What would you choose?</a:t>
            </a:r>
            <a:endParaRPr lang="en-US" b="1" dirty="0">
              <a:solidFill>
                <a:schemeClr val="accent5">
                  <a:lumMod val="50000"/>
                </a:schemeClr>
              </a:solidFill>
            </a:endParaRPr>
          </a:p>
        </p:txBody>
      </p:sp>
      <p:sp>
        <p:nvSpPr>
          <p:cNvPr id="3" name="Content Placeholder 2"/>
          <p:cNvSpPr>
            <a:spLocks noGrp="1"/>
          </p:cNvSpPr>
          <p:nvPr>
            <p:ph idx="1"/>
          </p:nvPr>
        </p:nvSpPr>
        <p:spPr/>
        <p:txBody>
          <a:bodyPr>
            <a:normAutofit lnSpcReduction="10000"/>
          </a:bodyPr>
          <a:lstStyle/>
          <a:p>
            <a:pPr>
              <a:buClr>
                <a:schemeClr val="accent5">
                  <a:lumMod val="50000"/>
                </a:schemeClr>
              </a:buClr>
            </a:pPr>
            <a:r>
              <a:rPr lang="en-US" b="1" dirty="0" smtClean="0"/>
              <a:t>Group (Your Company) Discussion</a:t>
            </a:r>
          </a:p>
          <a:p>
            <a:pPr>
              <a:buClr>
                <a:schemeClr val="accent5">
                  <a:lumMod val="50000"/>
                </a:schemeClr>
              </a:buClr>
            </a:pPr>
            <a:r>
              <a:rPr lang="en-US" b="1" dirty="0" smtClean="0"/>
              <a:t>You have a great retirement plan, now figure out:</a:t>
            </a:r>
          </a:p>
          <a:p>
            <a:pPr>
              <a:buClr>
                <a:schemeClr val="accent5">
                  <a:lumMod val="50000"/>
                </a:schemeClr>
              </a:buClr>
            </a:pPr>
            <a:r>
              <a:rPr lang="en-US" b="1" dirty="0" smtClean="0"/>
              <a:t>What kind of health plan is best for you?</a:t>
            </a:r>
          </a:p>
          <a:p>
            <a:pPr>
              <a:buClr>
                <a:schemeClr val="accent5">
                  <a:lumMod val="50000"/>
                </a:schemeClr>
              </a:buClr>
            </a:pPr>
            <a:r>
              <a:rPr lang="en-US" b="1" dirty="0" smtClean="0"/>
              <a:t>Do you need a special compensation package to attract executives?</a:t>
            </a:r>
          </a:p>
          <a:p>
            <a:pPr>
              <a:buClr>
                <a:schemeClr val="accent5">
                  <a:lumMod val="50000"/>
                </a:schemeClr>
              </a:buClr>
            </a:pPr>
            <a:r>
              <a:rPr lang="en-US" b="1" dirty="0" smtClean="0"/>
              <a:t>10 minutes </a:t>
            </a:r>
          </a:p>
          <a:p>
            <a:pPr>
              <a:buClr>
                <a:schemeClr val="accent5">
                  <a:lumMod val="50000"/>
                </a:schemeClr>
              </a:buClr>
            </a:pPr>
            <a:r>
              <a:rPr lang="en-US" b="1" dirty="0" smtClean="0"/>
              <a:t>Choose a leader – quick answers</a:t>
            </a:r>
            <a:endParaRPr lang="en-US"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500" dirty="0" smtClean="0">
                <a:solidFill>
                  <a:schemeClr val="accent5">
                    <a:lumMod val="50000"/>
                  </a:schemeClr>
                </a:solidFill>
              </a:rPr>
              <a:t>Yeah!   More Laws</a:t>
            </a:r>
            <a:endParaRPr lang="en-US" sz="5500" dirty="0">
              <a:solidFill>
                <a:schemeClr val="accent5">
                  <a:lumMod val="50000"/>
                </a:schemeClr>
              </a:solidFill>
            </a:endParaRPr>
          </a:p>
        </p:txBody>
      </p:sp>
      <p:sp>
        <p:nvSpPr>
          <p:cNvPr id="3" name="Content Placeholder 2"/>
          <p:cNvSpPr>
            <a:spLocks noGrp="1"/>
          </p:cNvSpPr>
          <p:nvPr>
            <p:ph idx="1"/>
          </p:nvPr>
        </p:nvSpPr>
        <p:spPr/>
        <p:txBody>
          <a:bodyPr>
            <a:normAutofit/>
          </a:bodyPr>
          <a:lstStyle/>
          <a:p>
            <a:pPr>
              <a:buNone/>
            </a:pPr>
            <a:endParaRPr lang="en-US" dirty="0" smtClean="0"/>
          </a:p>
          <a:p>
            <a:pPr algn="ctr">
              <a:buNone/>
            </a:pPr>
            <a:r>
              <a:rPr lang="en-US" sz="4400" b="1" dirty="0" smtClean="0">
                <a:solidFill>
                  <a:schemeClr val="accent5">
                    <a:lumMod val="50000"/>
                  </a:schemeClr>
                </a:solidFill>
              </a:rPr>
              <a:t>Laws that apply to </a:t>
            </a:r>
          </a:p>
          <a:p>
            <a:pPr algn="ctr">
              <a:buNone/>
            </a:pPr>
            <a:r>
              <a:rPr lang="en-US" sz="4400" b="1" dirty="0" smtClean="0">
                <a:solidFill>
                  <a:schemeClr val="accent5">
                    <a:lumMod val="50000"/>
                  </a:schemeClr>
                </a:solidFill>
              </a:rPr>
              <a:t>Health and Welfare</a:t>
            </a:r>
          </a:p>
          <a:p>
            <a:pPr algn="ctr">
              <a:buNone/>
            </a:pPr>
            <a:endParaRPr lang="en-US" sz="1200" b="1" dirty="0" smtClean="0">
              <a:solidFill>
                <a:schemeClr val="accent5">
                  <a:lumMod val="50000"/>
                </a:schemeClr>
              </a:solidFill>
            </a:endParaRPr>
          </a:p>
          <a:p>
            <a:pPr algn="ctr">
              <a:buNone/>
            </a:pPr>
            <a:r>
              <a:rPr lang="en-US" sz="4400" b="1" dirty="0" smtClean="0">
                <a:solidFill>
                  <a:schemeClr val="accent5">
                    <a:lumMod val="50000"/>
                  </a:schemeClr>
                </a:solidFill>
              </a:rPr>
              <a:t>(note there are some crossover with some of the retirement laws)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marL="120650" indent="-38100" algn="ctr"/>
            <a:r>
              <a:rPr lang="en-US" sz="4400" b="1" dirty="0" smtClean="0">
                <a:solidFill>
                  <a:schemeClr val="accent5">
                    <a:lumMod val="50000"/>
                  </a:schemeClr>
                </a:solidFill>
              </a:rPr>
              <a:t>(FMLA) Family and Medical Leave Act – 1993</a:t>
            </a:r>
          </a:p>
        </p:txBody>
      </p:sp>
      <p:sp>
        <p:nvSpPr>
          <p:cNvPr id="3" name="Content Placeholder 2"/>
          <p:cNvSpPr>
            <a:spLocks noGrp="1"/>
          </p:cNvSpPr>
          <p:nvPr>
            <p:ph idx="1"/>
          </p:nvPr>
        </p:nvSpPr>
        <p:spPr>
          <a:xfrm>
            <a:off x="1143000" y="1676400"/>
            <a:ext cx="7790688" cy="4953000"/>
          </a:xfrm>
        </p:spPr>
        <p:txBody>
          <a:bodyPr/>
          <a:lstStyle/>
          <a:p>
            <a:pPr>
              <a:buClr>
                <a:schemeClr val="accent5">
                  <a:lumMod val="50000"/>
                </a:schemeClr>
              </a:buClr>
            </a:pPr>
            <a:r>
              <a:rPr lang="en-US" sz="4400" b="1" dirty="0" smtClean="0"/>
              <a:t>Definition</a:t>
            </a:r>
          </a:p>
          <a:p>
            <a:pPr>
              <a:buClr>
                <a:schemeClr val="accent5">
                  <a:lumMod val="50000"/>
                </a:schemeClr>
              </a:buClr>
            </a:pPr>
            <a:r>
              <a:rPr lang="en-US" sz="4400" b="1" dirty="0" smtClean="0"/>
              <a:t>Requirements/Eligibility</a:t>
            </a:r>
          </a:p>
          <a:p>
            <a:pPr>
              <a:buClr>
                <a:schemeClr val="accent5">
                  <a:lumMod val="50000"/>
                </a:schemeClr>
              </a:buClr>
            </a:pPr>
            <a:r>
              <a:rPr lang="en-US" sz="4400" b="1" dirty="0" smtClean="0"/>
              <a:t>Notifications</a:t>
            </a:r>
          </a:p>
          <a:p>
            <a:pPr>
              <a:buClr>
                <a:schemeClr val="accent5">
                  <a:lumMod val="50000"/>
                </a:schemeClr>
              </a:buClr>
            </a:pPr>
            <a:r>
              <a:rPr lang="en-US" sz="4400" b="1" dirty="0" smtClean="0"/>
              <a:t>Challenges</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5">
                    <a:lumMod val="50000"/>
                  </a:schemeClr>
                </a:solidFill>
              </a:rPr>
              <a:t>(FMLA)Family and Medical Leave Act – 1993</a:t>
            </a:r>
            <a:endParaRPr lang="en-US" dirty="0">
              <a:solidFill>
                <a:schemeClr val="accent5">
                  <a:lumMod val="50000"/>
                </a:schemeClr>
              </a:solidFill>
            </a:endParaRPr>
          </a:p>
        </p:txBody>
      </p:sp>
      <p:sp>
        <p:nvSpPr>
          <p:cNvPr id="3" name="Content Placeholder 2"/>
          <p:cNvSpPr>
            <a:spLocks noGrp="1"/>
          </p:cNvSpPr>
          <p:nvPr>
            <p:ph idx="1"/>
          </p:nvPr>
        </p:nvSpPr>
        <p:spPr>
          <a:xfrm>
            <a:off x="1435608" y="1676400"/>
            <a:ext cx="7498080" cy="4953000"/>
          </a:xfrm>
        </p:spPr>
        <p:txBody>
          <a:bodyPr>
            <a:normAutofit fontScale="70000" lnSpcReduction="20000"/>
          </a:bodyPr>
          <a:lstStyle/>
          <a:p>
            <a:pPr marL="60325" indent="22225">
              <a:buNone/>
            </a:pPr>
            <a:r>
              <a:rPr lang="en-US" dirty="0" smtClean="0"/>
              <a:t>Allows employees to take up to 12 weeks of unpaid leave during any 12 month period for:</a:t>
            </a:r>
          </a:p>
          <a:p>
            <a:pPr>
              <a:buNone/>
            </a:pPr>
            <a:r>
              <a:rPr lang="en-US" b="1" dirty="0" smtClean="0"/>
              <a:t>a) birth of or adoption of a child or foster placement of a </a:t>
            </a:r>
            <a:r>
              <a:rPr lang="en-US" dirty="0" smtClean="0"/>
              <a:t>child</a:t>
            </a:r>
          </a:p>
          <a:p>
            <a:pPr>
              <a:buNone/>
            </a:pPr>
            <a:r>
              <a:rPr lang="en-US" b="1" dirty="0" smtClean="0"/>
              <a:t>b) serious health condition of a spouse, child or parent</a:t>
            </a:r>
            <a:endParaRPr lang="en-US" dirty="0" smtClean="0"/>
          </a:p>
          <a:p>
            <a:pPr>
              <a:buNone/>
            </a:pPr>
            <a:r>
              <a:rPr lang="en-US" b="1" dirty="0" smtClean="0"/>
              <a:t>c) serious health condition of the employee</a:t>
            </a:r>
            <a:endParaRPr lang="en-US" dirty="0" smtClean="0"/>
          </a:p>
          <a:p>
            <a:r>
              <a:rPr lang="en-US" dirty="0" smtClean="0"/>
              <a:t> Allows for “in loco parents” relationships to employees who stand in place of a parent with day-to-day responsibilities and employees who have day-to-day responsibilities for caring for their parent or someone who was an “in loco parent” to them</a:t>
            </a:r>
          </a:p>
          <a:p>
            <a:pPr>
              <a:buNone/>
            </a:pPr>
            <a:r>
              <a:rPr lang="en-US" dirty="0" smtClean="0"/>
              <a:t>d) Newer Military Provisions:</a:t>
            </a:r>
          </a:p>
          <a:p>
            <a:r>
              <a:rPr lang="en-US" dirty="0" smtClean="0"/>
              <a:t>time off for family member if qualified family member is called to duty </a:t>
            </a:r>
          </a:p>
          <a:p>
            <a:r>
              <a:rPr lang="en-US" dirty="0" smtClean="0"/>
              <a:t>Family member returns from service and needs care</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5">
                    <a:lumMod val="50000"/>
                  </a:schemeClr>
                </a:solidFill>
              </a:rPr>
              <a:t>(FMLA)Family and Medical Leave Act – 1993</a:t>
            </a:r>
            <a:endParaRPr lang="en-US" dirty="0"/>
          </a:p>
        </p:txBody>
      </p:sp>
      <p:sp>
        <p:nvSpPr>
          <p:cNvPr id="3" name="Content Placeholder 2"/>
          <p:cNvSpPr>
            <a:spLocks noGrp="1"/>
          </p:cNvSpPr>
          <p:nvPr>
            <p:ph idx="1"/>
          </p:nvPr>
        </p:nvSpPr>
        <p:spPr>
          <a:xfrm>
            <a:off x="1435608" y="1752600"/>
            <a:ext cx="7498080" cy="4876800"/>
          </a:xfrm>
        </p:spPr>
        <p:txBody>
          <a:bodyPr>
            <a:normAutofit fontScale="85000" lnSpcReduction="20000"/>
          </a:bodyPr>
          <a:lstStyle/>
          <a:p>
            <a:pPr>
              <a:buNone/>
            </a:pPr>
            <a:r>
              <a:rPr lang="en-US" dirty="0" smtClean="0"/>
              <a:t>Who has to provide FMLA?</a:t>
            </a:r>
          </a:p>
          <a:p>
            <a:r>
              <a:rPr lang="en-US" dirty="0" smtClean="0"/>
              <a:t>Applies to employers with 50 or more employees within 75 miles of a given workplace</a:t>
            </a:r>
          </a:p>
          <a:p>
            <a:r>
              <a:rPr lang="en-US" dirty="0" smtClean="0"/>
              <a:t>Employees must work 12 months and have 1,250 hour in the past year to be eligible </a:t>
            </a:r>
          </a:p>
          <a:p>
            <a:r>
              <a:rPr lang="en-US" dirty="0" smtClean="0"/>
              <a:t>Provides that employers must continue the employee’s health benefits as if they were still at work (can seek  reimbursement if the employee doesn’t come back to work)</a:t>
            </a:r>
          </a:p>
          <a:p>
            <a:r>
              <a:rPr lang="en-US" dirty="0" smtClean="0"/>
              <a:t>Provides that the employee must be returned to the same job or one with equivalent status, pay and benefits</a:t>
            </a:r>
          </a:p>
          <a:p>
            <a:r>
              <a:rPr lang="en-US" dirty="0" smtClean="0"/>
              <a:t>Allows for modified duty programs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5">
                    <a:lumMod val="50000"/>
                  </a:schemeClr>
                </a:solidFill>
              </a:rPr>
              <a:t>(FMLA)Family and Medical Leave Act – 1993</a:t>
            </a:r>
            <a:endParaRPr lang="en-US" dirty="0"/>
          </a:p>
        </p:txBody>
      </p:sp>
      <p:sp>
        <p:nvSpPr>
          <p:cNvPr id="3" name="Content Placeholder 2"/>
          <p:cNvSpPr>
            <a:spLocks noGrp="1"/>
          </p:cNvSpPr>
          <p:nvPr>
            <p:ph idx="1"/>
          </p:nvPr>
        </p:nvSpPr>
        <p:spPr>
          <a:xfrm>
            <a:off x="1435608" y="1752600"/>
            <a:ext cx="7498080" cy="4495800"/>
          </a:xfrm>
        </p:spPr>
        <p:txBody>
          <a:bodyPr>
            <a:normAutofit fontScale="92500" lnSpcReduction="10000"/>
          </a:bodyPr>
          <a:lstStyle/>
          <a:p>
            <a:pPr>
              <a:buNone/>
            </a:pPr>
            <a:r>
              <a:rPr lang="en-US" dirty="0" smtClean="0"/>
              <a:t>Important!</a:t>
            </a:r>
          </a:p>
          <a:p>
            <a:pPr>
              <a:buNone/>
            </a:pPr>
            <a:r>
              <a:rPr lang="en-US" dirty="0" smtClean="0"/>
              <a:t>Documentation and notifications is huge, does not start until employee receives the notice</a:t>
            </a:r>
          </a:p>
          <a:p>
            <a:pPr>
              <a:buNone/>
            </a:pPr>
            <a:r>
              <a:rPr lang="en-US" dirty="0" smtClean="0"/>
              <a:t>Use a rolling year to track to avoid back to backs.</a:t>
            </a:r>
          </a:p>
          <a:p>
            <a:pPr>
              <a:buNone/>
            </a:pPr>
            <a:r>
              <a:rPr lang="en-US" dirty="0" smtClean="0"/>
              <a:t>Can run parallel with Worker’s Comp</a:t>
            </a:r>
          </a:p>
          <a:p>
            <a:pPr>
              <a:buNone/>
            </a:pPr>
            <a:r>
              <a:rPr lang="en-US" dirty="0" smtClean="0"/>
              <a:t>Intermittent leave is allowed – so must track</a:t>
            </a:r>
          </a:p>
          <a:p>
            <a:pPr>
              <a:buNone/>
            </a:pPr>
            <a:r>
              <a:rPr lang="en-US" dirty="0" smtClean="0"/>
              <a:t>Communication with supervisors is essential to find out when employees go out.</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72400" cy="1935162"/>
          </a:xfrm>
        </p:spPr>
        <p:txBody>
          <a:bodyPr>
            <a:noAutofit/>
          </a:bodyPr>
          <a:lstStyle/>
          <a:p>
            <a:pPr marL="120650" indent="-38100" algn="ctr">
              <a:spcBef>
                <a:spcPts val="0"/>
              </a:spcBef>
            </a:pPr>
            <a:r>
              <a:rPr lang="en-US" sz="4400" b="1" dirty="0" smtClean="0">
                <a:solidFill>
                  <a:schemeClr val="accent5">
                    <a:lumMod val="50000"/>
                  </a:schemeClr>
                </a:solidFill>
              </a:rPr>
              <a:t>Consolidated Omnibus Budget Reconciliation Act (COBRA) – 1985, 2004</a:t>
            </a:r>
          </a:p>
        </p:txBody>
      </p:sp>
      <p:sp>
        <p:nvSpPr>
          <p:cNvPr id="3" name="Content Placeholder 2"/>
          <p:cNvSpPr>
            <a:spLocks noGrp="1"/>
          </p:cNvSpPr>
          <p:nvPr>
            <p:ph idx="1"/>
          </p:nvPr>
        </p:nvSpPr>
        <p:spPr>
          <a:xfrm>
            <a:off x="1143000" y="2438400"/>
            <a:ext cx="7790688" cy="4419600"/>
          </a:xfrm>
        </p:spPr>
        <p:txBody>
          <a:bodyPr/>
          <a:lstStyle/>
          <a:p>
            <a:pPr>
              <a:buClr>
                <a:schemeClr val="accent5">
                  <a:lumMod val="50000"/>
                </a:schemeClr>
              </a:buClr>
            </a:pPr>
            <a:r>
              <a:rPr lang="en-US" sz="4200" b="1" dirty="0" smtClean="0"/>
              <a:t>Definition</a:t>
            </a:r>
          </a:p>
          <a:p>
            <a:pPr>
              <a:buClr>
                <a:schemeClr val="accent5">
                  <a:lumMod val="50000"/>
                </a:schemeClr>
              </a:buClr>
            </a:pPr>
            <a:r>
              <a:rPr lang="en-US" sz="4200" b="1" dirty="0" smtClean="0"/>
              <a:t>Requirements/Eligibility</a:t>
            </a:r>
          </a:p>
          <a:p>
            <a:pPr>
              <a:buClr>
                <a:schemeClr val="accent5">
                  <a:lumMod val="50000"/>
                </a:schemeClr>
              </a:buClr>
            </a:pPr>
            <a:r>
              <a:rPr lang="en-US" sz="4200" b="1" dirty="0" smtClean="0"/>
              <a:t>Notifications</a:t>
            </a:r>
          </a:p>
          <a:p>
            <a:pPr>
              <a:buClr>
                <a:schemeClr val="accent5">
                  <a:lumMod val="50000"/>
                </a:schemeClr>
              </a:buClr>
            </a:pPr>
            <a:r>
              <a:rPr lang="en-US" sz="4200" b="1" dirty="0" smtClean="0"/>
              <a:t>Challenges</a:t>
            </a:r>
          </a:p>
          <a:p>
            <a:pPr>
              <a:buClr>
                <a:schemeClr val="accent5">
                  <a:lumMod val="50000"/>
                </a:schemeClr>
              </a:buClr>
            </a:pPr>
            <a:r>
              <a:rPr lang="en-US" sz="4200" b="1" dirty="0" smtClean="0"/>
              <a:t>One way to make easy</a:t>
            </a:r>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accent5">
                    <a:lumMod val="50000"/>
                  </a:schemeClr>
                </a:solidFill>
              </a:rPr>
              <a:t>Consolidated Omnibus Budget Reconciliation Act (COBRA) – 1985, 2004</a:t>
            </a:r>
            <a:endParaRPr lang="en-US" dirty="0"/>
          </a:p>
        </p:txBody>
      </p:sp>
      <p:sp>
        <p:nvSpPr>
          <p:cNvPr id="3" name="Content Placeholder 2"/>
          <p:cNvSpPr>
            <a:spLocks noGrp="1"/>
          </p:cNvSpPr>
          <p:nvPr>
            <p:ph idx="1"/>
          </p:nvPr>
        </p:nvSpPr>
        <p:spPr>
          <a:xfrm>
            <a:off x="1435608" y="1676400"/>
            <a:ext cx="7498080" cy="4572000"/>
          </a:xfrm>
        </p:spPr>
        <p:txBody>
          <a:bodyPr>
            <a:normAutofit fontScale="70000" lnSpcReduction="20000"/>
          </a:bodyPr>
          <a:lstStyle/>
          <a:p>
            <a:pPr>
              <a:buNone/>
            </a:pPr>
            <a:r>
              <a:rPr lang="en-US" b="1" dirty="0" smtClean="0"/>
              <a:t>Only required for Employer who have 20 or more employees and offer medical benefits.</a:t>
            </a:r>
          </a:p>
          <a:p>
            <a:pPr>
              <a:buNone/>
            </a:pPr>
            <a:endParaRPr lang="en-US" b="1" dirty="0" smtClean="0"/>
          </a:p>
          <a:p>
            <a:pPr>
              <a:buClr>
                <a:schemeClr val="accent5">
                  <a:lumMod val="50000"/>
                </a:schemeClr>
              </a:buClr>
              <a:buNone/>
            </a:pPr>
            <a:r>
              <a:rPr lang="en-US" b="1" dirty="0" smtClean="0"/>
              <a:t>Requirements/Eligibility for employer</a:t>
            </a:r>
            <a:endParaRPr lang="en-US" dirty="0" smtClean="0"/>
          </a:p>
          <a:p>
            <a:pPr>
              <a:buClr>
                <a:schemeClr val="accent5">
                  <a:lumMod val="50000"/>
                </a:schemeClr>
              </a:buClr>
            </a:pPr>
            <a:r>
              <a:rPr lang="en-US" b="1" dirty="0" smtClean="0"/>
              <a:t>Election Notice</a:t>
            </a:r>
            <a:endParaRPr lang="en-US" dirty="0" smtClean="0"/>
          </a:p>
          <a:p>
            <a:pPr lvl="0">
              <a:buClr>
                <a:schemeClr val="accent5">
                  <a:lumMod val="50000"/>
                </a:schemeClr>
              </a:buClr>
            </a:pPr>
            <a:r>
              <a:rPr lang="en-US" dirty="0" smtClean="0"/>
              <a:t>Employers must notify plan administrators within 30 days after a qualifying event.</a:t>
            </a:r>
          </a:p>
          <a:p>
            <a:pPr lvl="0">
              <a:buClr>
                <a:schemeClr val="accent5">
                  <a:lumMod val="50000"/>
                </a:schemeClr>
              </a:buClr>
            </a:pPr>
            <a:r>
              <a:rPr lang="en-US" dirty="0" smtClean="0"/>
              <a:t>The plan administrators must send an </a:t>
            </a:r>
            <a:r>
              <a:rPr lang="en-US" i="1" u="sng" dirty="0" smtClean="0"/>
              <a:t>election notice</a:t>
            </a:r>
            <a:r>
              <a:rPr lang="en-US" dirty="0" smtClean="0"/>
              <a:t> to the employee and/or family member(s) within 14 days of receiving notice of the qualifying event.</a:t>
            </a:r>
          </a:p>
          <a:p>
            <a:pPr lvl="0">
              <a:buClr>
                <a:schemeClr val="accent5">
                  <a:lumMod val="50000"/>
                </a:schemeClr>
              </a:buClr>
            </a:pPr>
            <a:r>
              <a:rPr lang="en-US" dirty="0" smtClean="0"/>
              <a:t>If the employer is also the plan administrator, the election notice must be sent to the employee within 44 days.</a:t>
            </a:r>
            <a:r>
              <a:rPr lang="en-US" b="1" dirty="0" smtClean="0"/>
              <a:t> </a:t>
            </a:r>
            <a:endParaRPr lang="en-US" dirty="0" smtClean="0"/>
          </a:p>
          <a:p>
            <a:pPr>
              <a:buClr>
                <a:schemeClr val="accent5">
                  <a:lumMod val="50000"/>
                </a:schemeClr>
              </a:buClr>
            </a:pPr>
            <a:r>
              <a:rPr lang="en-US" b="1" dirty="0" smtClean="0"/>
              <a:t>COBRA Notice Of Unavailability </a:t>
            </a:r>
            <a:r>
              <a:rPr lang="en-US" dirty="0" smtClean="0"/>
              <a:t> </a:t>
            </a:r>
          </a:p>
          <a:p>
            <a:pPr>
              <a:buClr>
                <a:schemeClr val="accent5">
                  <a:lumMod val="50000"/>
                </a:schemeClr>
              </a:buClr>
            </a:pPr>
            <a:r>
              <a:rPr lang="en-US" b="1" dirty="0" smtClean="0"/>
              <a:t>Notice of Termination</a:t>
            </a:r>
            <a:r>
              <a:rPr lang="en-US" dirty="0" smtClean="0"/>
              <a:t> </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914400"/>
          </a:xfrm>
        </p:spPr>
        <p:txBody>
          <a:bodyPr>
            <a:normAutofit/>
          </a:bodyPr>
          <a:lstStyle/>
          <a:p>
            <a:pPr algn="ctr"/>
            <a:r>
              <a:rPr lang="en-US" sz="2400" b="1" dirty="0" smtClean="0">
                <a:solidFill>
                  <a:schemeClr val="accent5">
                    <a:lumMod val="50000"/>
                  </a:schemeClr>
                </a:solidFill>
              </a:rPr>
              <a:t>Consolidated Omnibus Budget Reconciliation Act (COBRA) – 1985, 2004</a:t>
            </a:r>
            <a:endParaRPr lang="en-US" sz="2400" dirty="0">
              <a:solidFill>
                <a:schemeClr val="accent5">
                  <a:lumMod val="50000"/>
                </a:schemeClr>
              </a:solidFill>
            </a:endParaRPr>
          </a:p>
        </p:txBody>
      </p:sp>
      <p:sp>
        <p:nvSpPr>
          <p:cNvPr id="3" name="Content Placeholder 2"/>
          <p:cNvSpPr>
            <a:spLocks noGrp="1"/>
          </p:cNvSpPr>
          <p:nvPr>
            <p:ph idx="1"/>
          </p:nvPr>
        </p:nvSpPr>
        <p:spPr>
          <a:xfrm>
            <a:off x="1435608" y="1447800"/>
            <a:ext cx="7498080" cy="5105400"/>
          </a:xfrm>
        </p:spPr>
        <p:txBody>
          <a:bodyPr>
            <a:noAutofit/>
          </a:bodyPr>
          <a:lstStyle/>
          <a:p>
            <a:pPr>
              <a:buClr>
                <a:schemeClr val="accent5">
                  <a:lumMod val="50000"/>
                </a:schemeClr>
              </a:buClr>
              <a:buNone/>
            </a:pPr>
            <a:r>
              <a:rPr lang="en-US" sz="1450" b="1" dirty="0" smtClean="0"/>
              <a:t>Election of COBRA</a:t>
            </a:r>
          </a:p>
          <a:p>
            <a:pPr lvl="0">
              <a:buClr>
                <a:schemeClr val="accent5">
                  <a:lumMod val="50000"/>
                </a:schemeClr>
              </a:buClr>
            </a:pPr>
            <a:r>
              <a:rPr lang="en-US" sz="1450" b="1" dirty="0" smtClean="0"/>
              <a:t>Qualified beneficiaries have a 60-day period to elect coverage.</a:t>
            </a:r>
            <a:endParaRPr lang="en-US" sz="1450" dirty="0" smtClean="0"/>
          </a:p>
          <a:p>
            <a:pPr lvl="0">
              <a:buClr>
                <a:schemeClr val="accent5">
                  <a:lumMod val="50000"/>
                </a:schemeClr>
              </a:buClr>
            </a:pPr>
            <a:r>
              <a:rPr lang="en-US" sz="1450" b="1" dirty="0" smtClean="0"/>
              <a:t>The 60-day period is measured from the loss of coverage date or the date the election notice is sent… whichever is later.</a:t>
            </a:r>
            <a:endParaRPr lang="en-US" sz="1450" dirty="0" smtClean="0"/>
          </a:p>
          <a:p>
            <a:pPr lvl="0">
              <a:buClr>
                <a:schemeClr val="accent5">
                  <a:lumMod val="50000"/>
                </a:schemeClr>
              </a:buClr>
            </a:pPr>
            <a:r>
              <a:rPr lang="en-US" sz="1450" b="1" dirty="0" smtClean="0"/>
              <a:t>Coverage is retroactive to the date coverage was lost.</a:t>
            </a:r>
            <a:endParaRPr lang="en-US" sz="1450" dirty="0" smtClean="0"/>
          </a:p>
          <a:p>
            <a:pPr lvl="0">
              <a:buClr>
                <a:schemeClr val="accent5">
                  <a:lumMod val="50000"/>
                </a:schemeClr>
              </a:buClr>
            </a:pPr>
            <a:r>
              <a:rPr lang="en-US" sz="1450" b="1" dirty="0" smtClean="0"/>
              <a:t>An employee or an employee’s spouse may elect COBRA on behalf of any other qualified beneficiary.</a:t>
            </a:r>
            <a:endParaRPr lang="en-US" sz="1450" dirty="0" smtClean="0"/>
          </a:p>
          <a:p>
            <a:pPr lvl="0">
              <a:buClr>
                <a:schemeClr val="accent5">
                  <a:lumMod val="50000"/>
                </a:schemeClr>
              </a:buClr>
            </a:pPr>
            <a:r>
              <a:rPr lang="en-US" sz="1450" b="1" dirty="0" smtClean="0"/>
              <a:t>Each qualified beneficiary, however, may independently elect COBRA coverage.</a:t>
            </a:r>
            <a:endParaRPr lang="en-US" sz="1450" dirty="0" smtClean="0"/>
          </a:p>
          <a:p>
            <a:pPr lvl="0">
              <a:buClr>
                <a:schemeClr val="accent5">
                  <a:lumMod val="50000"/>
                </a:schemeClr>
              </a:buClr>
            </a:pPr>
            <a:r>
              <a:rPr lang="en-US" sz="1450" b="1" dirty="0" smtClean="0"/>
              <a:t>Beneficiaries may be required to pay the entire premium for coverage.</a:t>
            </a:r>
            <a:endParaRPr lang="en-US" sz="1450" dirty="0" smtClean="0"/>
          </a:p>
          <a:p>
            <a:pPr lvl="0">
              <a:buClr>
                <a:schemeClr val="accent5">
                  <a:lumMod val="50000"/>
                </a:schemeClr>
              </a:buClr>
            </a:pPr>
            <a:r>
              <a:rPr lang="en-US" sz="1450" b="1" dirty="0" smtClean="0"/>
              <a:t>The premium cannot exceed 102% of the cost to the plan (2% administrative fee).</a:t>
            </a:r>
            <a:endParaRPr lang="en-US" sz="1450" dirty="0" smtClean="0"/>
          </a:p>
          <a:p>
            <a:pPr lvl="0">
              <a:buClr>
                <a:schemeClr val="accent5">
                  <a:lumMod val="50000"/>
                </a:schemeClr>
              </a:buClr>
            </a:pPr>
            <a:r>
              <a:rPr lang="en-US" sz="1450" b="1" dirty="0" smtClean="0"/>
              <a:t>Premiums reflect the total cost of the coverage (employer and employee).</a:t>
            </a:r>
            <a:endParaRPr lang="en-US" sz="1450" dirty="0" smtClean="0"/>
          </a:p>
          <a:p>
            <a:pPr lvl="0">
              <a:buClr>
                <a:schemeClr val="accent5">
                  <a:lumMod val="50000"/>
                </a:schemeClr>
              </a:buClr>
            </a:pPr>
            <a:r>
              <a:rPr lang="en-US" sz="1450" b="1" dirty="0" smtClean="0"/>
              <a:t>The initial premium must be made within 45 days after the date of the COBRA election. </a:t>
            </a:r>
            <a:endParaRPr lang="en-US" sz="1450" dirty="0" smtClean="0"/>
          </a:p>
          <a:p>
            <a:pPr lvl="0">
              <a:buClr>
                <a:schemeClr val="accent5">
                  <a:lumMod val="50000"/>
                </a:schemeClr>
              </a:buClr>
            </a:pPr>
            <a:r>
              <a:rPr lang="en-US" sz="1450" b="1" dirty="0" smtClean="0"/>
              <a:t>Premiums for successive periods of coverage are due on the date stated in the plan document.</a:t>
            </a:r>
            <a:endParaRPr lang="en-US" sz="1450" dirty="0" smtClean="0"/>
          </a:p>
          <a:p>
            <a:pPr lvl="0">
              <a:buClr>
                <a:schemeClr val="accent5">
                  <a:lumMod val="50000"/>
                </a:schemeClr>
              </a:buClr>
            </a:pPr>
            <a:r>
              <a:rPr lang="en-US" sz="1450" b="1" dirty="0" smtClean="0"/>
              <a:t>For successive periods of coverage, there is a 30-day grace period for payment.</a:t>
            </a:r>
            <a:endParaRPr lang="en-US" sz="1450" dirty="0" smtClean="0"/>
          </a:p>
          <a:p>
            <a:pPr lvl="0">
              <a:buClr>
                <a:schemeClr val="accent5">
                  <a:lumMod val="50000"/>
                </a:schemeClr>
              </a:buClr>
            </a:pPr>
            <a:r>
              <a:rPr lang="en-US" sz="1450" b="1" dirty="0" smtClean="0"/>
              <a:t>The plan is not obligated to send monthly premium notices.</a:t>
            </a:r>
            <a:endParaRPr lang="en-US" sz="145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77962"/>
          </a:xfrm>
        </p:spPr>
        <p:txBody>
          <a:bodyPr>
            <a:noAutofit/>
          </a:bodyPr>
          <a:lstStyle/>
          <a:p>
            <a:pPr marL="120650" indent="-38100" algn="ctr">
              <a:tabLst>
                <a:tab pos="60325" algn="l"/>
              </a:tabLst>
            </a:pPr>
            <a:r>
              <a:rPr lang="en-US" sz="3200" b="1" dirty="0" smtClean="0">
                <a:solidFill>
                  <a:schemeClr val="accent5">
                    <a:lumMod val="50000"/>
                  </a:schemeClr>
                </a:solidFill>
              </a:rPr>
              <a:t>USERA - Uniform Services Employment and Re-employment Rights Act -1994</a:t>
            </a:r>
          </a:p>
        </p:txBody>
      </p:sp>
      <p:sp>
        <p:nvSpPr>
          <p:cNvPr id="3" name="Content Placeholder 2"/>
          <p:cNvSpPr>
            <a:spLocks noGrp="1"/>
          </p:cNvSpPr>
          <p:nvPr>
            <p:ph idx="1"/>
          </p:nvPr>
        </p:nvSpPr>
        <p:spPr>
          <a:xfrm>
            <a:off x="1143000" y="2133600"/>
            <a:ext cx="7790688" cy="4495800"/>
          </a:xfrm>
        </p:spPr>
        <p:txBody>
          <a:bodyPr>
            <a:normAutofit fontScale="70000" lnSpcReduction="20000"/>
          </a:bodyPr>
          <a:lstStyle/>
          <a:p>
            <a:pPr>
              <a:buClr>
                <a:schemeClr val="accent5">
                  <a:lumMod val="50000"/>
                </a:schemeClr>
              </a:buClr>
            </a:pPr>
            <a:r>
              <a:rPr lang="en-US" sz="4000" b="1" dirty="0" smtClean="0"/>
              <a:t>Definition</a:t>
            </a:r>
          </a:p>
          <a:p>
            <a:pPr lvl="1">
              <a:buClr>
                <a:schemeClr val="accent5">
                  <a:lumMod val="50000"/>
                </a:schemeClr>
              </a:buClr>
            </a:pPr>
            <a:r>
              <a:rPr lang="en-US" altLang="en-US" sz="3600" dirty="0"/>
              <a:t>Provides employment protection to reservists and National Guard members called into active duty</a:t>
            </a:r>
            <a:r>
              <a:rPr lang="en-US" altLang="en-US" sz="3600" dirty="0" smtClean="0"/>
              <a:t>.</a:t>
            </a:r>
            <a:endParaRPr lang="en-US" sz="3600" b="1" dirty="0" smtClean="0"/>
          </a:p>
          <a:p>
            <a:pPr>
              <a:buClr>
                <a:schemeClr val="accent5">
                  <a:lumMod val="50000"/>
                </a:schemeClr>
              </a:buClr>
            </a:pPr>
            <a:r>
              <a:rPr lang="en-US" sz="4000" b="1" dirty="0" smtClean="0"/>
              <a:t>Requirements/Eligibility</a:t>
            </a:r>
          </a:p>
          <a:p>
            <a:pPr lvl="1">
              <a:buClr>
                <a:schemeClr val="accent5">
                  <a:lumMod val="50000"/>
                </a:schemeClr>
              </a:buClr>
            </a:pPr>
            <a:r>
              <a:rPr lang="en-US" altLang="en-US" sz="3600" dirty="0"/>
              <a:t>Applies to virtually all employers regardless of size</a:t>
            </a:r>
            <a:r>
              <a:rPr lang="en-US" altLang="en-US" sz="3600" dirty="0" smtClean="0"/>
              <a:t>.</a:t>
            </a:r>
            <a:endParaRPr lang="en-US" sz="3600" b="1" dirty="0" smtClean="0"/>
          </a:p>
          <a:p>
            <a:pPr>
              <a:buClr>
                <a:schemeClr val="accent5">
                  <a:lumMod val="50000"/>
                </a:schemeClr>
              </a:buClr>
            </a:pPr>
            <a:r>
              <a:rPr lang="en-US" sz="4000" b="1" dirty="0" smtClean="0"/>
              <a:t>Notifications</a:t>
            </a:r>
          </a:p>
          <a:p>
            <a:pPr lvl="1">
              <a:buClr>
                <a:schemeClr val="accent5">
                  <a:lumMod val="50000"/>
                </a:schemeClr>
              </a:buClr>
            </a:pPr>
            <a:r>
              <a:rPr lang="en-US" sz="3600" dirty="0" smtClean="0"/>
              <a:t>Members supply notice of duty</a:t>
            </a:r>
          </a:p>
          <a:p>
            <a:pPr>
              <a:buClr>
                <a:schemeClr val="accent5">
                  <a:lumMod val="50000"/>
                </a:schemeClr>
              </a:buClr>
            </a:pPr>
            <a:r>
              <a:rPr lang="en-US" sz="4000" b="1" dirty="0" smtClean="0"/>
              <a:t>Challenges</a:t>
            </a:r>
          </a:p>
          <a:p>
            <a:pPr lvl="1">
              <a:buClr>
                <a:schemeClr val="accent5">
                  <a:lumMod val="50000"/>
                </a:schemeClr>
              </a:buClr>
            </a:pPr>
            <a:r>
              <a:rPr lang="en-US" sz="3600" dirty="0" smtClean="0"/>
              <a:t>Retain reemployment rights up to 5 years</a:t>
            </a:r>
          </a:p>
          <a:p>
            <a:pPr lvl="1">
              <a:buClr>
                <a:schemeClr val="accent5">
                  <a:lumMod val="50000"/>
                </a:schemeClr>
              </a:buClr>
            </a:pPr>
            <a:r>
              <a:rPr lang="en-US" sz="3600" dirty="0" smtClean="0"/>
              <a:t>Less that 31 days service, retain health benefits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3800" b="1" dirty="0" smtClean="0">
                <a:solidFill>
                  <a:schemeClr val="accent5">
                    <a:lumMod val="50000"/>
                  </a:schemeClr>
                </a:solidFill>
              </a:rPr>
              <a:t>Key Points For Human Resources</a:t>
            </a:r>
            <a:endParaRPr lang="en-US" sz="3800" dirty="0">
              <a:solidFill>
                <a:schemeClr val="accent5">
                  <a:lumMod val="50000"/>
                </a:schemeClr>
              </a:solidFill>
            </a:endParaRPr>
          </a:p>
        </p:txBody>
      </p:sp>
      <p:sp>
        <p:nvSpPr>
          <p:cNvPr id="3" name="Content Placeholder 2"/>
          <p:cNvSpPr>
            <a:spLocks noGrp="1"/>
          </p:cNvSpPr>
          <p:nvPr>
            <p:ph idx="1"/>
          </p:nvPr>
        </p:nvSpPr>
        <p:spPr>
          <a:xfrm>
            <a:off x="1143000" y="1524000"/>
            <a:ext cx="7790688" cy="4876800"/>
          </a:xfrm>
        </p:spPr>
        <p:txBody>
          <a:bodyPr>
            <a:normAutofit fontScale="85000" lnSpcReduction="20000"/>
          </a:bodyPr>
          <a:lstStyle/>
          <a:p>
            <a:pPr>
              <a:buClr>
                <a:schemeClr val="accent5">
                  <a:lumMod val="50000"/>
                </a:schemeClr>
              </a:buClr>
            </a:pPr>
            <a:r>
              <a:rPr lang="en-US" sz="4800" b="1" dirty="0" smtClean="0"/>
              <a:t>Be Smart -where you get your information?</a:t>
            </a:r>
          </a:p>
          <a:p>
            <a:pPr lvl="1">
              <a:buClr>
                <a:schemeClr val="accent5">
                  <a:lumMod val="50000"/>
                </a:schemeClr>
              </a:buClr>
            </a:pPr>
            <a:r>
              <a:rPr lang="en-US" sz="4400" b="1" dirty="0" smtClean="0"/>
              <a:t>Be careful of the news and the internet</a:t>
            </a:r>
          </a:p>
          <a:p>
            <a:pPr lvl="1">
              <a:buClr>
                <a:schemeClr val="accent5">
                  <a:lumMod val="50000"/>
                </a:schemeClr>
              </a:buClr>
            </a:pPr>
            <a:r>
              <a:rPr lang="en-US" sz="4400" b="1" dirty="0" smtClean="0"/>
              <a:t>Check your references</a:t>
            </a:r>
          </a:p>
          <a:p>
            <a:pPr>
              <a:buClr>
                <a:schemeClr val="accent5">
                  <a:lumMod val="50000"/>
                </a:schemeClr>
              </a:buClr>
            </a:pPr>
            <a:r>
              <a:rPr lang="en-US" sz="4800" b="1" dirty="0" smtClean="0"/>
              <a:t>Fully utilize outside sources for assistance</a:t>
            </a:r>
          </a:p>
          <a:p>
            <a:pPr lvl="1">
              <a:buClr>
                <a:schemeClr val="accent5">
                  <a:lumMod val="50000"/>
                </a:schemeClr>
              </a:buClr>
            </a:pPr>
            <a:r>
              <a:rPr lang="en-US" sz="4400" b="1" dirty="0" smtClean="0"/>
              <a:t>Use your brokers/advisors </a:t>
            </a:r>
          </a:p>
          <a:p>
            <a:pPr lvl="1">
              <a:buClr>
                <a:schemeClr val="accent5">
                  <a:lumMod val="50000"/>
                </a:schemeClr>
              </a:buClr>
            </a:pPr>
            <a:r>
              <a:rPr lang="en-US" sz="4400" b="1" dirty="0" smtClean="0"/>
              <a:t>Use your legal department</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325562"/>
          </a:xfrm>
        </p:spPr>
        <p:txBody>
          <a:bodyPr>
            <a:noAutofit/>
          </a:bodyPr>
          <a:lstStyle/>
          <a:p>
            <a:pPr marL="120650" indent="-38100" algn="ctr"/>
            <a:r>
              <a:rPr lang="en-US" sz="3000" b="1" dirty="0" smtClean="0">
                <a:solidFill>
                  <a:schemeClr val="accent5">
                    <a:lumMod val="50000"/>
                  </a:schemeClr>
                </a:solidFill>
              </a:rPr>
              <a:t>HIPAA - Health Insurance Portability and Accountability Act – 1996</a:t>
            </a:r>
          </a:p>
        </p:txBody>
      </p:sp>
      <p:sp>
        <p:nvSpPr>
          <p:cNvPr id="3" name="Content Placeholder 2"/>
          <p:cNvSpPr>
            <a:spLocks noGrp="1"/>
          </p:cNvSpPr>
          <p:nvPr>
            <p:ph idx="1"/>
          </p:nvPr>
        </p:nvSpPr>
        <p:spPr>
          <a:xfrm>
            <a:off x="1143000" y="1905000"/>
            <a:ext cx="7790688" cy="4724400"/>
          </a:xfrm>
        </p:spPr>
        <p:txBody>
          <a:bodyPr>
            <a:normAutofit/>
          </a:bodyPr>
          <a:lstStyle/>
          <a:p>
            <a:pPr>
              <a:buClr>
                <a:schemeClr val="accent5">
                  <a:lumMod val="50000"/>
                </a:schemeClr>
              </a:buClr>
            </a:pPr>
            <a:r>
              <a:rPr lang="en-US" sz="4400" b="1" dirty="0" smtClean="0"/>
              <a:t>Definition</a:t>
            </a:r>
          </a:p>
          <a:p>
            <a:pPr>
              <a:buClr>
                <a:schemeClr val="accent5">
                  <a:lumMod val="50000"/>
                </a:schemeClr>
              </a:buClr>
            </a:pPr>
            <a:r>
              <a:rPr lang="en-US" sz="4400" b="1" dirty="0" smtClean="0"/>
              <a:t>Requirements/Eligibility</a:t>
            </a:r>
          </a:p>
          <a:p>
            <a:pPr>
              <a:buClr>
                <a:schemeClr val="accent5">
                  <a:lumMod val="50000"/>
                </a:schemeClr>
              </a:buClr>
            </a:pPr>
            <a:r>
              <a:rPr lang="en-US" sz="4400" b="1" dirty="0" smtClean="0"/>
              <a:t>Notifications</a:t>
            </a:r>
          </a:p>
          <a:p>
            <a:pPr>
              <a:buClr>
                <a:schemeClr val="accent5">
                  <a:lumMod val="50000"/>
                </a:schemeClr>
              </a:buClr>
            </a:pPr>
            <a:r>
              <a:rPr lang="en-US" sz="4400" b="1" dirty="0" smtClean="0"/>
              <a:t>Challenges</a:t>
            </a:r>
          </a:p>
          <a:p>
            <a:pPr>
              <a:buClr>
                <a:schemeClr val="accent5">
                  <a:lumMod val="50000"/>
                </a:schemeClr>
              </a:buClr>
            </a:pPr>
            <a:r>
              <a:rPr lang="en-US" sz="4400" b="1" dirty="0" smtClean="0"/>
              <a:t>And MORE Challenges.. Major compliance issues</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solidFill>
                  <a:schemeClr val="accent5">
                    <a:lumMod val="50000"/>
                  </a:schemeClr>
                </a:solidFill>
              </a:rPr>
              <a:t>HIPAA - Health Insurance Portability and Accountability Act – 1996</a:t>
            </a:r>
            <a:endParaRPr lang="en-US" sz="3000" dirty="0">
              <a:solidFill>
                <a:schemeClr val="accent5">
                  <a:lumMod val="50000"/>
                </a:schemeClr>
              </a:solidFill>
            </a:endParaRPr>
          </a:p>
        </p:txBody>
      </p:sp>
      <p:sp>
        <p:nvSpPr>
          <p:cNvPr id="3" name="Content Placeholder 2"/>
          <p:cNvSpPr>
            <a:spLocks noGrp="1"/>
          </p:cNvSpPr>
          <p:nvPr>
            <p:ph idx="1"/>
          </p:nvPr>
        </p:nvSpPr>
        <p:spPr>
          <a:xfrm>
            <a:off x="1435608" y="1447800"/>
            <a:ext cx="7498080" cy="5029200"/>
          </a:xfrm>
        </p:spPr>
        <p:txBody>
          <a:bodyPr>
            <a:normAutofit/>
          </a:bodyPr>
          <a:lstStyle/>
          <a:p>
            <a:pPr>
              <a:buNone/>
            </a:pPr>
            <a:r>
              <a:rPr lang="en-US" sz="1800" b="1" dirty="0" smtClean="0"/>
              <a:t>Provides an exemption from the 10% excise tax on premature IRA</a:t>
            </a:r>
            <a:endParaRPr lang="en-US" sz="1800" dirty="0" smtClean="0"/>
          </a:p>
          <a:p>
            <a:pPr>
              <a:buNone/>
            </a:pPr>
            <a:r>
              <a:rPr lang="en-US" sz="1800" b="1" dirty="0" smtClean="0"/>
              <a:t>withdrawals after 1996 if they are used to pay for medical expenses</a:t>
            </a:r>
            <a:endParaRPr lang="en-US" sz="1800" dirty="0" smtClean="0"/>
          </a:p>
          <a:p>
            <a:pPr>
              <a:buNone/>
            </a:pPr>
            <a:r>
              <a:rPr lang="en-US" sz="1800" b="1" dirty="0" smtClean="0"/>
              <a:t>• Includes provisions for dealing with health care fraud and abuse</a:t>
            </a:r>
            <a:endParaRPr lang="en-US" sz="1800" dirty="0" smtClean="0"/>
          </a:p>
          <a:p>
            <a:pPr>
              <a:buNone/>
            </a:pPr>
            <a:r>
              <a:rPr lang="en-US" sz="1800" b="1" dirty="0" smtClean="0"/>
              <a:t>• Extends and/or outwardly changes some COBRA benefits</a:t>
            </a:r>
            <a:endParaRPr lang="en-US" sz="1800" dirty="0" smtClean="0"/>
          </a:p>
          <a:p>
            <a:pPr>
              <a:buNone/>
            </a:pPr>
            <a:r>
              <a:rPr lang="en-US" sz="1800" b="1" dirty="0" smtClean="0"/>
              <a:t>• Establishes Privacy Rule for health plans, health care providers and</a:t>
            </a:r>
            <a:endParaRPr lang="en-US" sz="1800" dirty="0" smtClean="0"/>
          </a:p>
          <a:p>
            <a:pPr>
              <a:buNone/>
            </a:pPr>
            <a:r>
              <a:rPr lang="en-US" sz="1800" b="1" dirty="0" smtClean="0"/>
              <a:t>   health care clearing-houses.</a:t>
            </a:r>
            <a:endParaRPr lang="en-US" sz="1800" dirty="0" smtClean="0"/>
          </a:p>
          <a:p>
            <a:pPr>
              <a:buNone/>
            </a:pPr>
            <a:r>
              <a:rPr lang="en-US" sz="1800" b="1" dirty="0" smtClean="0"/>
              <a:t>a) establishes policies, procedures and systems for tracking the use of protected information</a:t>
            </a:r>
            <a:endParaRPr lang="en-US" sz="1800" dirty="0" smtClean="0"/>
          </a:p>
          <a:p>
            <a:pPr>
              <a:buNone/>
            </a:pPr>
            <a:r>
              <a:rPr lang="en-US" sz="1800" b="1" dirty="0" smtClean="0"/>
              <a:t>b) designates a privacy officer</a:t>
            </a:r>
            <a:endParaRPr lang="en-US" sz="1800" dirty="0" smtClean="0"/>
          </a:p>
          <a:p>
            <a:pPr>
              <a:buNone/>
            </a:pPr>
            <a:r>
              <a:rPr lang="en-US" sz="1800" b="1" dirty="0" smtClean="0"/>
              <a:t>c) establishes a complaint mechanism</a:t>
            </a:r>
            <a:endParaRPr lang="en-US" sz="1800" dirty="0" smtClean="0"/>
          </a:p>
          <a:p>
            <a:pPr>
              <a:buNone/>
            </a:pPr>
            <a:r>
              <a:rPr lang="en-US" sz="1800" b="1" dirty="0" smtClean="0"/>
              <a:t>d) provide training. to workforce re: compliance</a:t>
            </a:r>
            <a:endParaRPr lang="en-US" sz="1800" dirty="0" smtClean="0"/>
          </a:p>
          <a:p>
            <a:pPr>
              <a:buNone/>
            </a:pPr>
            <a:r>
              <a:rPr lang="en-US" sz="1800" b="1" dirty="0" smtClean="0"/>
              <a:t>e) establishes that the entity will not intimidate, or retaliate against</a:t>
            </a:r>
            <a:endParaRPr lang="en-US" sz="1800" dirty="0" smtClean="0"/>
          </a:p>
          <a:p>
            <a:pPr>
              <a:buNone/>
            </a:pPr>
            <a:r>
              <a:rPr lang="en-US" sz="1800" b="1" dirty="0" smtClean="0"/>
              <a:t>     anyone exercising his rights</a:t>
            </a:r>
            <a:endParaRPr lang="en-US" sz="1800" dirty="0" smtClean="0"/>
          </a:p>
          <a:p>
            <a:pPr>
              <a:buNone/>
            </a:pPr>
            <a:r>
              <a:rPr lang="en-US" sz="1800" b="1" dirty="0" smtClean="0"/>
              <a:t>f) ensures that individuals cannot waive their rights </a:t>
            </a:r>
            <a:endParaRPr lang="en-US" sz="1800"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normAutofit/>
          </a:bodyPr>
          <a:lstStyle/>
          <a:p>
            <a:pPr algn="ctr"/>
            <a:r>
              <a:rPr lang="en-US" sz="3000" b="1" dirty="0" smtClean="0">
                <a:solidFill>
                  <a:schemeClr val="accent5">
                    <a:lumMod val="50000"/>
                  </a:schemeClr>
                </a:solidFill>
              </a:rPr>
              <a:t>HIPAA - Health Insurance Portability and Accountability Act – 1996</a:t>
            </a:r>
            <a:endParaRPr lang="en-US" sz="3000" dirty="0">
              <a:solidFill>
                <a:schemeClr val="accent5">
                  <a:lumMod val="50000"/>
                </a:schemeClr>
              </a:solidFill>
            </a:endParaRPr>
          </a:p>
        </p:txBody>
      </p:sp>
      <p:sp>
        <p:nvSpPr>
          <p:cNvPr id="3" name="Content Placeholder 2"/>
          <p:cNvSpPr>
            <a:spLocks noGrp="1"/>
          </p:cNvSpPr>
          <p:nvPr>
            <p:ph idx="1"/>
          </p:nvPr>
        </p:nvSpPr>
        <p:spPr/>
        <p:txBody>
          <a:bodyPr>
            <a:normAutofit fontScale="62500" lnSpcReduction="20000"/>
          </a:bodyPr>
          <a:lstStyle/>
          <a:p>
            <a:pPr>
              <a:buClr>
                <a:schemeClr val="accent5">
                  <a:lumMod val="50000"/>
                </a:schemeClr>
              </a:buClr>
            </a:pPr>
            <a:r>
              <a:rPr lang="en-US" b="1" dirty="0" smtClean="0"/>
              <a:t>Limits exclusions for pre-existing conditions</a:t>
            </a:r>
            <a:endParaRPr lang="en-US" dirty="0" smtClean="0"/>
          </a:p>
          <a:p>
            <a:pPr>
              <a:buClr>
                <a:schemeClr val="accent5">
                  <a:lumMod val="50000"/>
                </a:schemeClr>
              </a:buClr>
            </a:pPr>
            <a:r>
              <a:rPr lang="en-US" b="1" dirty="0" smtClean="0"/>
              <a:t>Guarantees renew ability of health coverage to employers and individuals as long as premiums are paid</a:t>
            </a:r>
            <a:endParaRPr lang="en-US" dirty="0" smtClean="0"/>
          </a:p>
          <a:p>
            <a:pPr>
              <a:buClr>
                <a:schemeClr val="accent5">
                  <a:lumMod val="50000"/>
                </a:schemeClr>
              </a:buClr>
            </a:pPr>
            <a:r>
              <a:rPr lang="en-US" b="1" dirty="0" smtClean="0"/>
              <a:t>Allows people to change jobs without having to worry about loss of coverage</a:t>
            </a:r>
            <a:endParaRPr lang="en-US" dirty="0" smtClean="0"/>
          </a:p>
          <a:p>
            <a:pPr>
              <a:buClr>
                <a:schemeClr val="accent5">
                  <a:lumMod val="50000"/>
                </a:schemeClr>
              </a:buClr>
            </a:pPr>
            <a:r>
              <a:rPr lang="en-US" b="1" dirty="0" smtClean="0"/>
              <a:t>Restricts the ability of employer sponsors of group health plans to impose actively at work requirements as preconditions for health plan eligibility</a:t>
            </a:r>
            <a:endParaRPr lang="en-US" dirty="0" smtClean="0"/>
          </a:p>
          <a:p>
            <a:pPr>
              <a:buClr>
                <a:schemeClr val="accent5">
                  <a:lumMod val="50000"/>
                </a:schemeClr>
              </a:buClr>
            </a:pPr>
            <a:r>
              <a:rPr lang="en-US" b="1" dirty="0" smtClean="0"/>
              <a:t>Establishes anti-discrimination rules for participants in group health plans regardless of health or genetic information</a:t>
            </a:r>
            <a:endParaRPr lang="en-US" dirty="0" smtClean="0"/>
          </a:p>
          <a:p>
            <a:pPr>
              <a:buClr>
                <a:schemeClr val="accent5">
                  <a:lumMod val="50000"/>
                </a:schemeClr>
              </a:buClr>
            </a:pPr>
            <a:r>
              <a:rPr lang="en-US" b="1" dirty="0" smtClean="0"/>
              <a:t>Allows for a limited pilot project to test impact of medical savings accounts</a:t>
            </a:r>
            <a:endParaRPr lang="en-US" dirty="0" smtClean="0"/>
          </a:p>
          <a:p>
            <a:pPr>
              <a:buClr>
                <a:schemeClr val="accent5">
                  <a:lumMod val="50000"/>
                </a:schemeClr>
              </a:buClr>
            </a:pPr>
            <a:r>
              <a:rPr lang="en-US" b="1" dirty="0" smtClean="0"/>
              <a:t>Clarifies treatment of long-term care expenses as medical expenses for the purposes of tax deductibility</a:t>
            </a:r>
            <a:endParaRPr lang="en-US" dirty="0" smtClean="0"/>
          </a:p>
          <a:p>
            <a:pPr>
              <a:buClr>
                <a:schemeClr val="accent5">
                  <a:lumMod val="50000"/>
                </a:schemeClr>
              </a:buClr>
            </a:pPr>
            <a:r>
              <a:rPr lang="en-US" b="1" dirty="0" smtClean="0"/>
              <a:t>Increases the tax deduction for health insurance expenses of self employed individuals </a:t>
            </a:r>
            <a:endParaRPr lang="en-US" dirty="0" smtClean="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77962"/>
          </a:xfrm>
        </p:spPr>
        <p:txBody>
          <a:bodyPr>
            <a:noAutofit/>
          </a:bodyPr>
          <a:lstStyle/>
          <a:p>
            <a:pPr marL="120650" indent="-38100" algn="ctr"/>
            <a:r>
              <a:rPr lang="en-US" sz="4400" b="1" dirty="0" smtClean="0">
                <a:solidFill>
                  <a:schemeClr val="accent5">
                    <a:lumMod val="50000"/>
                  </a:schemeClr>
                </a:solidFill>
              </a:rPr>
              <a:t>Mental Health Parity Act – 1996</a:t>
            </a:r>
          </a:p>
        </p:txBody>
      </p:sp>
      <p:sp>
        <p:nvSpPr>
          <p:cNvPr id="3" name="Content Placeholder 2"/>
          <p:cNvSpPr>
            <a:spLocks noGrp="1"/>
          </p:cNvSpPr>
          <p:nvPr>
            <p:ph idx="1"/>
          </p:nvPr>
        </p:nvSpPr>
        <p:spPr>
          <a:xfrm>
            <a:off x="1143000" y="1828800"/>
            <a:ext cx="7790688" cy="4800600"/>
          </a:xfrm>
        </p:spPr>
        <p:txBody>
          <a:bodyPr/>
          <a:lstStyle/>
          <a:p>
            <a:pPr>
              <a:buClr>
                <a:schemeClr val="accent5">
                  <a:lumMod val="50000"/>
                </a:schemeClr>
              </a:buClr>
            </a:pPr>
            <a:r>
              <a:rPr lang="en-US" sz="4400" b="1" dirty="0" smtClean="0"/>
              <a:t>Definition</a:t>
            </a:r>
          </a:p>
          <a:p>
            <a:pPr>
              <a:buClr>
                <a:schemeClr val="accent5">
                  <a:lumMod val="50000"/>
                </a:schemeClr>
              </a:buClr>
            </a:pPr>
            <a:r>
              <a:rPr lang="en-US" sz="4400" b="1" dirty="0" smtClean="0"/>
              <a:t>Requirements/Eligibility</a:t>
            </a:r>
          </a:p>
          <a:p>
            <a:pPr>
              <a:buClr>
                <a:schemeClr val="accent5">
                  <a:lumMod val="50000"/>
                </a:schemeClr>
              </a:buClr>
            </a:pPr>
            <a:r>
              <a:rPr lang="en-US" sz="4400" b="1" dirty="0" smtClean="0"/>
              <a:t>Notifications</a:t>
            </a:r>
          </a:p>
          <a:p>
            <a:pPr>
              <a:buClr>
                <a:schemeClr val="accent5">
                  <a:lumMod val="50000"/>
                </a:schemeClr>
              </a:buClr>
            </a:pPr>
            <a:r>
              <a:rPr lang="en-US" sz="4400" b="1" dirty="0" smtClean="0"/>
              <a:t>Challenges</a:t>
            </a: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5000" b="1" dirty="0" smtClean="0">
                <a:solidFill>
                  <a:schemeClr val="accent5">
                    <a:lumMod val="50000"/>
                  </a:schemeClr>
                </a:solidFill>
              </a:rPr>
              <a:t>PPACA - 2010</a:t>
            </a:r>
          </a:p>
        </p:txBody>
      </p:sp>
      <p:sp>
        <p:nvSpPr>
          <p:cNvPr id="3" name="Content Placeholder 2"/>
          <p:cNvSpPr>
            <a:spLocks noGrp="1"/>
          </p:cNvSpPr>
          <p:nvPr>
            <p:ph idx="1"/>
          </p:nvPr>
        </p:nvSpPr>
        <p:spPr>
          <a:xfrm>
            <a:off x="1143000" y="1752600"/>
            <a:ext cx="7790688" cy="4876800"/>
          </a:xfrm>
        </p:spPr>
        <p:txBody>
          <a:bodyPr/>
          <a:lstStyle/>
          <a:p>
            <a:pPr>
              <a:buClr>
                <a:schemeClr val="accent5">
                  <a:lumMod val="50000"/>
                </a:schemeClr>
              </a:buClr>
            </a:pPr>
            <a:r>
              <a:rPr lang="en-US" sz="4400" b="1" dirty="0" smtClean="0"/>
              <a:t>Definition</a:t>
            </a:r>
          </a:p>
          <a:p>
            <a:pPr>
              <a:buClr>
                <a:schemeClr val="accent5">
                  <a:lumMod val="50000"/>
                </a:schemeClr>
              </a:buClr>
            </a:pPr>
            <a:r>
              <a:rPr lang="en-US" sz="4400" b="1" dirty="0" smtClean="0"/>
              <a:t>Requirements/Eligibility</a:t>
            </a:r>
          </a:p>
          <a:p>
            <a:pPr>
              <a:buClr>
                <a:schemeClr val="accent5">
                  <a:lumMod val="50000"/>
                </a:schemeClr>
              </a:buClr>
            </a:pPr>
            <a:r>
              <a:rPr lang="en-US" sz="4400" b="1" dirty="0" smtClean="0"/>
              <a:t>Notifications</a:t>
            </a:r>
          </a:p>
          <a:p>
            <a:pPr>
              <a:buClr>
                <a:schemeClr val="accent5">
                  <a:lumMod val="50000"/>
                </a:schemeClr>
              </a:buClr>
            </a:pPr>
            <a:r>
              <a:rPr lang="en-US" sz="4400" b="1" dirty="0" smtClean="0"/>
              <a:t>Challenges</a:t>
            </a:r>
          </a:p>
          <a:p>
            <a:pPr>
              <a:buClr>
                <a:schemeClr val="accent5">
                  <a:lumMod val="50000"/>
                </a:schemeClr>
              </a:buClr>
            </a:pPr>
            <a:r>
              <a:rPr lang="en-US" sz="4400" b="1" dirty="0" smtClean="0"/>
              <a:t>And much more to come!</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4000" b="1" dirty="0" smtClean="0">
                <a:solidFill>
                  <a:schemeClr val="accent5">
                    <a:lumMod val="50000"/>
                  </a:schemeClr>
                </a:solidFill>
              </a:rPr>
              <a:t>Some of the  Notifications/Documentation</a:t>
            </a:r>
            <a:endParaRPr lang="en-US" sz="4000" dirty="0">
              <a:solidFill>
                <a:schemeClr val="accent5">
                  <a:lumMod val="50000"/>
                </a:schemeClr>
              </a:solidFill>
            </a:endParaRPr>
          </a:p>
        </p:txBody>
      </p:sp>
      <p:sp>
        <p:nvSpPr>
          <p:cNvPr id="3" name="Content Placeholder 2"/>
          <p:cNvSpPr>
            <a:spLocks noGrp="1"/>
          </p:cNvSpPr>
          <p:nvPr>
            <p:ph idx="1"/>
          </p:nvPr>
        </p:nvSpPr>
        <p:spPr>
          <a:xfrm>
            <a:off x="1143000" y="1676400"/>
            <a:ext cx="7790688" cy="4953000"/>
          </a:xfrm>
        </p:spPr>
        <p:txBody>
          <a:bodyPr>
            <a:noAutofit/>
          </a:bodyPr>
          <a:lstStyle/>
          <a:p>
            <a:pPr>
              <a:buClr>
                <a:srgbClr val="002060"/>
              </a:buClr>
            </a:pPr>
            <a:r>
              <a:rPr lang="en-US" sz="3600" b="1" dirty="0" smtClean="0"/>
              <a:t>Women’s Health Act Notice</a:t>
            </a:r>
          </a:p>
          <a:p>
            <a:pPr>
              <a:buClr>
                <a:srgbClr val="002060"/>
              </a:buClr>
            </a:pPr>
            <a:r>
              <a:rPr lang="en-US" sz="3600" b="1" dirty="0" smtClean="0"/>
              <a:t>Notice of Creditable Coverage under Medicare Part D</a:t>
            </a:r>
          </a:p>
          <a:p>
            <a:pPr>
              <a:buClr>
                <a:srgbClr val="002060"/>
              </a:buClr>
            </a:pPr>
            <a:r>
              <a:rPr lang="en-US" sz="3600" b="1" dirty="0" smtClean="0"/>
              <a:t>Special Notifications on Exchange</a:t>
            </a:r>
          </a:p>
          <a:p>
            <a:pPr>
              <a:buClr>
                <a:srgbClr val="002060"/>
              </a:buClr>
            </a:pPr>
            <a:r>
              <a:rPr lang="en-US" sz="3600" b="1" dirty="0" smtClean="0"/>
              <a:t>Changes in Plan Design at Renewal</a:t>
            </a:r>
          </a:p>
          <a:p>
            <a:pPr>
              <a:buClr>
                <a:srgbClr val="002060"/>
              </a:buClr>
            </a:pPr>
            <a:r>
              <a:rPr lang="en-US" sz="3600" b="1" dirty="0" smtClean="0"/>
              <a:t>5500</a:t>
            </a:r>
            <a:endParaRPr lang="en-US" sz="3600" b="1"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Autofit/>
          </a:bodyPr>
          <a:lstStyle/>
          <a:p>
            <a:pPr algn="ctr">
              <a:buNone/>
            </a:pPr>
            <a:r>
              <a:rPr lang="en-US" sz="6000" b="1" dirty="0" smtClean="0">
                <a:solidFill>
                  <a:schemeClr val="accent5">
                    <a:lumMod val="50000"/>
                  </a:schemeClr>
                </a:solidFill>
              </a:rPr>
              <a:t>So where are is </a:t>
            </a:r>
          </a:p>
          <a:p>
            <a:pPr algn="ctr">
              <a:buNone/>
            </a:pPr>
            <a:r>
              <a:rPr lang="en-US" sz="6000" b="1" dirty="0" smtClean="0">
                <a:solidFill>
                  <a:schemeClr val="accent5">
                    <a:lumMod val="50000"/>
                  </a:schemeClr>
                </a:solidFill>
              </a:rPr>
              <a:t>HR going?</a:t>
            </a:r>
          </a:p>
          <a:p>
            <a:pPr algn="ctr">
              <a:buNone/>
            </a:pPr>
            <a:endParaRPr lang="en-US" sz="2000" b="1" dirty="0" smtClean="0">
              <a:solidFill>
                <a:schemeClr val="accent5">
                  <a:lumMod val="50000"/>
                </a:schemeClr>
              </a:solidFill>
            </a:endParaRPr>
          </a:p>
          <a:p>
            <a:pPr algn="ctr">
              <a:buNone/>
            </a:pPr>
            <a:r>
              <a:rPr lang="en-US" sz="6000" b="1" dirty="0" smtClean="0">
                <a:solidFill>
                  <a:schemeClr val="accent5">
                    <a:lumMod val="50000"/>
                  </a:schemeClr>
                </a:solidFill>
              </a:rPr>
              <a:t>Best Practices…. </a:t>
            </a:r>
          </a:p>
          <a:p>
            <a:pPr algn="ctr">
              <a:buNone/>
            </a:pPr>
            <a:r>
              <a:rPr lang="en-US" sz="6000" b="1" dirty="0" smtClean="0">
                <a:solidFill>
                  <a:schemeClr val="accent5">
                    <a:lumMod val="50000"/>
                  </a:schemeClr>
                </a:solidFill>
              </a:rPr>
              <a:t>Or better yet…</a:t>
            </a:r>
          </a:p>
          <a:p>
            <a:pPr algn="ctr">
              <a:buNone/>
            </a:pPr>
            <a:r>
              <a:rPr lang="en-US" sz="6000" b="1" dirty="0" smtClean="0">
                <a:solidFill>
                  <a:schemeClr val="accent5">
                    <a:lumMod val="50000"/>
                  </a:schemeClr>
                </a:solidFill>
              </a:rPr>
              <a:t>Next Practices?</a:t>
            </a:r>
            <a:endParaRPr lang="en-US" sz="6000" b="1" dirty="0">
              <a:solidFill>
                <a:schemeClr val="accent5">
                  <a:lumMod val="50000"/>
                </a:schemeClr>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Current Trends &amp; Strategies </a:t>
            </a:r>
            <a:endParaRPr lang="en-US" sz="4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lstStyle/>
          <a:p>
            <a:pPr>
              <a:buClr>
                <a:schemeClr val="accent5">
                  <a:lumMod val="50000"/>
                </a:schemeClr>
              </a:buClr>
            </a:pPr>
            <a:r>
              <a:rPr lang="en-US" sz="4000" b="1" dirty="0" smtClean="0"/>
              <a:t>Strategically Planning your Benefits Program </a:t>
            </a:r>
          </a:p>
          <a:p>
            <a:pPr>
              <a:buClr>
                <a:schemeClr val="accent5">
                  <a:lumMod val="50000"/>
                </a:schemeClr>
              </a:buClr>
            </a:pPr>
            <a:r>
              <a:rPr lang="en-US" sz="4000" b="1" dirty="0" smtClean="0"/>
              <a:t>Align it with your goals, objectives and mission/vision of the company</a:t>
            </a:r>
          </a:p>
          <a:p>
            <a:pPr>
              <a:buClr>
                <a:schemeClr val="accent5">
                  <a:lumMod val="50000"/>
                </a:schemeClr>
              </a:buClr>
            </a:pPr>
            <a:r>
              <a:rPr lang="en-US" sz="4000" b="1" dirty="0" smtClean="0"/>
              <a:t>Regularly Re-evaluating Effectiveness</a:t>
            </a:r>
          </a:p>
          <a:p>
            <a:pPr>
              <a:buNone/>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Current Trends &amp; Strategies</a:t>
            </a:r>
            <a:r>
              <a:rPr lang="en-US" sz="4400" b="1" dirty="0" smtClean="0"/>
              <a:t>  </a:t>
            </a:r>
            <a:endParaRPr lang="en-US" sz="4400" dirty="0"/>
          </a:p>
        </p:txBody>
      </p:sp>
      <p:sp>
        <p:nvSpPr>
          <p:cNvPr id="3" name="Content Placeholder 2"/>
          <p:cNvSpPr>
            <a:spLocks noGrp="1"/>
          </p:cNvSpPr>
          <p:nvPr>
            <p:ph idx="1"/>
          </p:nvPr>
        </p:nvSpPr>
        <p:spPr>
          <a:xfrm>
            <a:off x="1143000" y="1524000"/>
            <a:ext cx="7790688" cy="5105400"/>
          </a:xfrm>
        </p:spPr>
        <p:txBody>
          <a:bodyPr>
            <a:normAutofit fontScale="92500" lnSpcReduction="20000"/>
          </a:bodyPr>
          <a:lstStyle/>
          <a:p>
            <a:pPr>
              <a:buClr>
                <a:schemeClr val="accent5">
                  <a:lumMod val="75000"/>
                </a:schemeClr>
              </a:buClr>
            </a:pPr>
            <a:r>
              <a:rPr lang="en-US" sz="4400" b="1" dirty="0" smtClean="0"/>
              <a:t>Controlling Health Care Costs</a:t>
            </a:r>
          </a:p>
          <a:p>
            <a:pPr>
              <a:buClr>
                <a:schemeClr val="accent5">
                  <a:lumMod val="75000"/>
                </a:schemeClr>
              </a:buClr>
            </a:pPr>
            <a:r>
              <a:rPr lang="en-US" sz="4400" b="1" dirty="0" smtClean="0"/>
              <a:t>Wellness programs – incentives/penalties</a:t>
            </a:r>
          </a:p>
          <a:p>
            <a:pPr>
              <a:buClr>
                <a:schemeClr val="accent5">
                  <a:lumMod val="75000"/>
                </a:schemeClr>
              </a:buClr>
            </a:pPr>
            <a:r>
              <a:rPr lang="en-US" sz="4400" b="1" dirty="0" smtClean="0"/>
              <a:t>Employee Education and Responsibility</a:t>
            </a:r>
          </a:p>
          <a:p>
            <a:pPr>
              <a:buClr>
                <a:schemeClr val="accent5">
                  <a:lumMod val="75000"/>
                </a:schemeClr>
              </a:buClr>
            </a:pPr>
            <a:r>
              <a:rPr lang="en-US" sz="4400" b="1" dirty="0" smtClean="0"/>
              <a:t>More transparency in both retirement and health benefits</a:t>
            </a:r>
            <a:endParaRPr lang="en-US" sz="4400" b="1"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Current Trends &amp; Strategies</a:t>
            </a:r>
            <a:r>
              <a:rPr lang="en-US" sz="4400" b="1" dirty="0" smtClean="0"/>
              <a:t>  </a:t>
            </a:r>
            <a:endParaRPr lang="en-US" sz="4400" dirty="0"/>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800" b="1" dirty="0" smtClean="0"/>
              <a:t>Partner with Accounting – they are you new BFF</a:t>
            </a:r>
          </a:p>
          <a:p>
            <a:pPr>
              <a:buClr>
                <a:schemeClr val="accent5">
                  <a:lumMod val="50000"/>
                </a:schemeClr>
              </a:buClr>
            </a:pPr>
            <a:r>
              <a:rPr lang="en-US" sz="4800" b="1" dirty="0" smtClean="0"/>
              <a:t>Health Care Reform</a:t>
            </a:r>
          </a:p>
          <a:p>
            <a:pPr>
              <a:buClr>
                <a:schemeClr val="accent5">
                  <a:lumMod val="50000"/>
                </a:schemeClr>
              </a:buClr>
            </a:pPr>
            <a:r>
              <a:rPr lang="en-US" sz="4800" b="1" dirty="0" smtClean="0"/>
              <a:t>The future of Health Care</a:t>
            </a:r>
            <a:endParaRPr lang="en-US" sz="4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4800" b="1" dirty="0" smtClean="0">
                <a:solidFill>
                  <a:schemeClr val="accent5">
                    <a:lumMod val="50000"/>
                  </a:schemeClr>
                </a:solidFill>
              </a:rPr>
              <a:t>Group Retirement Plans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buNone/>
            </a:pPr>
            <a:r>
              <a:rPr lang="en-US" sz="4400" b="1" dirty="0" smtClean="0"/>
              <a:t>Defined Benefit Plans</a:t>
            </a:r>
          </a:p>
          <a:p>
            <a:pPr>
              <a:buClr>
                <a:schemeClr val="accent5">
                  <a:lumMod val="50000"/>
                </a:schemeClr>
              </a:buClr>
            </a:pPr>
            <a:r>
              <a:rPr lang="en-US" sz="4400" dirty="0" smtClean="0"/>
              <a:t>Benefit amount is based on a formula</a:t>
            </a:r>
          </a:p>
          <a:p>
            <a:pPr>
              <a:buClr>
                <a:schemeClr val="accent5">
                  <a:lumMod val="50000"/>
                </a:schemeClr>
              </a:buClr>
            </a:pPr>
            <a:r>
              <a:rPr lang="en-US" sz="4400" dirty="0" smtClean="0"/>
              <a:t>Employer funds the plan and bears the risk</a:t>
            </a:r>
          </a:p>
          <a:p>
            <a:pPr>
              <a:buClr>
                <a:schemeClr val="accent5">
                  <a:lumMod val="50000"/>
                </a:schemeClr>
              </a:buClr>
            </a:pPr>
            <a:r>
              <a:rPr lang="en-US" sz="4400" dirty="0" smtClean="0"/>
              <a:t>Insured by PBGS (Pension Benefit Guaranty Corporation)</a:t>
            </a:r>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800" b="1" dirty="0" smtClean="0">
                <a:solidFill>
                  <a:schemeClr val="accent5">
                    <a:lumMod val="50000"/>
                  </a:schemeClr>
                </a:solidFill>
              </a:rPr>
              <a:t>Questions?</a:t>
            </a:r>
            <a:r>
              <a:rPr lang="en-US" sz="4800" b="1" dirty="0" smtClean="0"/>
              <a:t>  </a:t>
            </a:r>
            <a:endParaRPr lang="en-US" sz="4800" dirty="0"/>
          </a:p>
        </p:txBody>
      </p:sp>
      <p:pic>
        <p:nvPicPr>
          <p:cNvPr id="4" name="Content Placeholder 3" descr="Billy the kid with Jesse's ball.jpg"/>
          <p:cNvPicPr>
            <a:picLocks noGrp="1" noChangeAspect="1"/>
          </p:cNvPicPr>
          <p:nvPr>
            <p:ph idx="1"/>
          </p:nvPr>
        </p:nvPicPr>
        <p:blipFill>
          <a:blip r:embed="rId2" cstate="print"/>
          <a:stretch>
            <a:fillRect/>
          </a:stretch>
        </p:blipFill>
        <p:spPr>
          <a:xfrm>
            <a:off x="3657600" y="1600200"/>
            <a:ext cx="2667000" cy="3039140"/>
          </a:xfrm>
        </p:spPr>
      </p:pic>
      <p:sp>
        <p:nvSpPr>
          <p:cNvPr id="5" name="Rectangle 4"/>
          <p:cNvSpPr/>
          <p:nvPr/>
        </p:nvSpPr>
        <p:spPr>
          <a:xfrm>
            <a:off x="1219200" y="4724400"/>
            <a:ext cx="7696200" cy="2000548"/>
          </a:xfrm>
          <a:prstGeom prst="rect">
            <a:avLst/>
          </a:prstGeom>
        </p:spPr>
        <p:txBody>
          <a:bodyPr wrap="square">
            <a:spAutoFit/>
          </a:bodyPr>
          <a:lstStyle/>
          <a:p>
            <a:pPr algn="ctr"/>
            <a:r>
              <a:rPr lang="en-US" sz="4000" b="1" dirty="0" smtClean="0">
                <a:latin typeface="Lucida Calligraphy" pitchFamily="66" charset="0"/>
              </a:rPr>
              <a:t>Thank you!</a:t>
            </a:r>
          </a:p>
          <a:p>
            <a:pPr algn="ctr"/>
            <a:endParaRPr lang="en-US" sz="2000" b="1" dirty="0" smtClean="0">
              <a:latin typeface="Lucida Calligraphy" pitchFamily="66" charset="0"/>
            </a:endParaRPr>
          </a:p>
          <a:p>
            <a:pPr algn="ctr"/>
            <a:r>
              <a:rPr lang="en-US" sz="3200" b="1" dirty="0" smtClean="0">
                <a:latin typeface="Lucida Calligraphy" pitchFamily="66" charset="0"/>
                <a:hlinkClick r:id="rId3"/>
              </a:rPr>
              <a:t>MichaelW@TheWilsonAgency.com</a:t>
            </a:r>
            <a:endParaRPr lang="en-US" sz="3200" b="1" dirty="0" smtClean="0">
              <a:latin typeface="Lucida Calligraphy" pitchFamily="66" charset="0"/>
            </a:endParaRPr>
          </a:p>
          <a:p>
            <a:pPr algn="ctr"/>
            <a:r>
              <a:rPr lang="en-US" sz="3200" b="1" dirty="0" smtClean="0">
                <a:latin typeface="Lucida Calligraphy" pitchFamily="66" charset="0"/>
              </a:rPr>
              <a:t>907-277-1616</a:t>
            </a:r>
            <a:endParaRPr lang="en-US" sz="3200" dirty="0">
              <a:latin typeface="Lucida Calligraphy"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4800" b="1" dirty="0" smtClean="0">
                <a:solidFill>
                  <a:schemeClr val="accent5">
                    <a:lumMod val="50000"/>
                  </a:schemeClr>
                </a:solidFill>
              </a:rPr>
              <a:t>Group Retirement Plans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fontScale="92500" lnSpcReduction="10000"/>
          </a:bodyPr>
          <a:lstStyle/>
          <a:p>
            <a:pPr>
              <a:buNone/>
            </a:pPr>
            <a:r>
              <a:rPr lang="en-US" sz="3900" b="1" dirty="0" smtClean="0"/>
              <a:t>Examples of Defined Benefit Plans</a:t>
            </a:r>
          </a:p>
          <a:p>
            <a:pPr>
              <a:buNone/>
            </a:pPr>
            <a:r>
              <a:rPr lang="en-US" sz="4400" dirty="0" smtClean="0">
                <a:solidFill>
                  <a:schemeClr val="accent5">
                    <a:lumMod val="50000"/>
                  </a:schemeClr>
                </a:solidFill>
              </a:rPr>
              <a:t>• </a:t>
            </a:r>
            <a:r>
              <a:rPr lang="en-US" sz="4400" dirty="0" smtClean="0"/>
              <a:t>Flat-dollar Formula</a:t>
            </a:r>
            <a:r>
              <a:rPr lang="en-US" sz="4000" dirty="0" smtClean="0"/>
              <a:t> </a:t>
            </a:r>
          </a:p>
          <a:p>
            <a:pPr>
              <a:buNone/>
            </a:pPr>
            <a:r>
              <a:rPr lang="en-US" sz="3600" dirty="0" smtClean="0"/>
              <a:t>   the plan pays a set dollar amount for each year of service under the plan.</a:t>
            </a:r>
          </a:p>
          <a:p>
            <a:pPr>
              <a:buNone/>
            </a:pPr>
            <a:r>
              <a:rPr lang="en-US" sz="4400" dirty="0" smtClean="0">
                <a:solidFill>
                  <a:schemeClr val="accent5">
                    <a:lumMod val="50000"/>
                  </a:schemeClr>
                </a:solidFill>
              </a:rPr>
              <a:t>• </a:t>
            </a:r>
            <a:r>
              <a:rPr lang="en-US" sz="4400" dirty="0" smtClean="0"/>
              <a:t>Career Average Formula</a:t>
            </a:r>
            <a:r>
              <a:rPr lang="en-US" sz="3600" dirty="0" smtClean="0"/>
              <a:t> participants earn a percentage of the pay for each year they are plan participants or their yearly earnings are totaled and then averaged over the years in the plan.</a:t>
            </a:r>
            <a:endParaRPr lang="en-US" sz="4400" dirty="0" smtClean="0"/>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988</TotalTime>
  <Words>4448</Words>
  <Application>Microsoft Office PowerPoint</Application>
  <PresentationFormat>On-screen Show (4:3)</PresentationFormat>
  <Paragraphs>524</Paragraphs>
  <Slides>80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80</vt:i4>
      </vt:variant>
    </vt:vector>
  </HeadingPairs>
  <TitlesOfParts>
    <vt:vector size="89" baseType="lpstr">
      <vt:lpstr>Arial</vt:lpstr>
      <vt:lpstr>Calibri</vt:lpstr>
      <vt:lpstr>Gill Sans MT</vt:lpstr>
      <vt:lpstr>Helvetica-Bold</vt:lpstr>
      <vt:lpstr>Lucida Calligraphy</vt:lpstr>
      <vt:lpstr>Times New Roman</vt:lpstr>
      <vt:lpstr>Verdana</vt:lpstr>
      <vt:lpstr>Wingdings 2</vt:lpstr>
      <vt:lpstr>Solstice</vt:lpstr>
      <vt:lpstr>NHRMA  ALASKA HR ACADEMY February 2015   EMPLOYEE BENEFITS</vt:lpstr>
      <vt:lpstr>Course Objective</vt:lpstr>
      <vt:lpstr>Agenda</vt:lpstr>
      <vt:lpstr>Key Points For Human Resources</vt:lpstr>
      <vt:lpstr>Key Points For Human Resources</vt:lpstr>
      <vt:lpstr>Key Points For Human Resources</vt:lpstr>
      <vt:lpstr>Key Points For Human Resources</vt:lpstr>
      <vt:lpstr>Group Retirement Plans </vt:lpstr>
      <vt:lpstr>Group Retirement Plans </vt:lpstr>
      <vt:lpstr>Group Retirement Plans </vt:lpstr>
      <vt:lpstr>Group Retirement Plans </vt:lpstr>
      <vt:lpstr>Group Retirement Plans  </vt:lpstr>
      <vt:lpstr>Group Retirement Plans</vt:lpstr>
      <vt:lpstr>Group Retirement Plans</vt:lpstr>
      <vt:lpstr>Group Retirement Plans</vt:lpstr>
      <vt:lpstr>Individual Retirement Plans  Qualified Tax Deferred Plans</vt:lpstr>
      <vt:lpstr>Retirement Plans  Non-Qualified Tax Deferred Plans</vt:lpstr>
      <vt:lpstr>Retirement Plans  Non-Qualified Tax Deferred Plans</vt:lpstr>
      <vt:lpstr>What would you choose?</vt:lpstr>
      <vt:lpstr>PowerPoint Presentation</vt:lpstr>
      <vt:lpstr>Qualified Domestic Relations Orders (QDRO)</vt:lpstr>
      <vt:lpstr>ERISA - Employee Retirement Income Security Act – 1974</vt:lpstr>
      <vt:lpstr>ERISA - Employee Retirement Income Security Act – 1974</vt:lpstr>
      <vt:lpstr>Revenue Act – 1978</vt:lpstr>
      <vt:lpstr>Retirement Equity Act – 1984 (Section 125)  </vt:lpstr>
      <vt:lpstr>Tax Reform Act – 1986  </vt:lpstr>
      <vt:lpstr> Older Workers Benefit Protection Act – 1990 </vt:lpstr>
      <vt:lpstr> Omnibus Budget Reconciliation Act – 1993</vt:lpstr>
      <vt:lpstr> Sarbanes-Oxley Act – 2002</vt:lpstr>
      <vt:lpstr> Economic Growth and Tax Relief Reconciliation Act-2001(EGTRRA)</vt:lpstr>
      <vt:lpstr>Retirement Plans- Hot issue  </vt:lpstr>
      <vt:lpstr>Retirement Plans- Hot issue  </vt:lpstr>
      <vt:lpstr>Retirement Plans- Hot issue  </vt:lpstr>
      <vt:lpstr>Want More on Laws?</vt:lpstr>
      <vt:lpstr>Any Questions????</vt:lpstr>
      <vt:lpstr>Executive Benefits &amp; Perquisite</vt:lpstr>
      <vt:lpstr>Executive Benefits &amp; Perquisite</vt:lpstr>
      <vt:lpstr>What are Health and Welfare Benefits  </vt:lpstr>
      <vt:lpstr>Types of Benefits</vt:lpstr>
      <vt:lpstr>Government Mandated Awards </vt:lpstr>
      <vt:lpstr>Unemployment</vt:lpstr>
      <vt:lpstr>Social Security</vt:lpstr>
      <vt:lpstr>Social Security (Continued)</vt:lpstr>
      <vt:lpstr>Medicare</vt:lpstr>
      <vt:lpstr>Worker’s Compensation</vt:lpstr>
      <vt:lpstr>Types of  Voluntary Health &amp; Welfare Benefits</vt:lpstr>
      <vt:lpstr>“Expected” Benefits</vt:lpstr>
      <vt:lpstr>State Mandated Benefits </vt:lpstr>
      <vt:lpstr>Paid Time Off</vt:lpstr>
      <vt:lpstr>Paid Time Off</vt:lpstr>
      <vt:lpstr>Types of Medical Plans</vt:lpstr>
      <vt:lpstr>Plan Designs</vt:lpstr>
      <vt:lpstr>Know your Terms?</vt:lpstr>
      <vt:lpstr>New Rules Depending on Size</vt:lpstr>
      <vt:lpstr>Plan Design  Funding Mechanisms</vt:lpstr>
      <vt:lpstr>Plan Design  Funding Mechanisms</vt:lpstr>
      <vt:lpstr>Other Financial Vehicles </vt:lpstr>
      <vt:lpstr>Other Financial Vehicles </vt:lpstr>
      <vt:lpstr>The Generations &amp; Plan Design </vt:lpstr>
      <vt:lpstr>What would you choose?</vt:lpstr>
      <vt:lpstr>Yeah!   More Laws</vt:lpstr>
      <vt:lpstr>(FMLA) Family and Medical Leave Act – 1993</vt:lpstr>
      <vt:lpstr>(FMLA)Family and Medical Leave Act – 1993</vt:lpstr>
      <vt:lpstr>(FMLA)Family and Medical Leave Act – 1993</vt:lpstr>
      <vt:lpstr>(FMLA)Family and Medical Leave Act – 1993</vt:lpstr>
      <vt:lpstr>Consolidated Omnibus Budget Reconciliation Act (COBRA) – 1985, 2004</vt:lpstr>
      <vt:lpstr>Consolidated Omnibus Budget Reconciliation Act (COBRA) – 1985, 2004</vt:lpstr>
      <vt:lpstr>Consolidated Omnibus Budget Reconciliation Act (COBRA) – 1985, 2004</vt:lpstr>
      <vt:lpstr>USERA - Uniform Services Employment and Re-employment Rights Act -1994</vt:lpstr>
      <vt:lpstr>HIPAA - Health Insurance Portability and Accountability Act – 1996</vt:lpstr>
      <vt:lpstr>HIPAA - Health Insurance Portability and Accountability Act – 1996</vt:lpstr>
      <vt:lpstr>HIPAA - Health Insurance Portability and Accountability Act – 1996</vt:lpstr>
      <vt:lpstr>Mental Health Parity Act – 1996</vt:lpstr>
      <vt:lpstr>PPACA - 2010</vt:lpstr>
      <vt:lpstr>Some of the  Notifications/Documentation</vt:lpstr>
      <vt:lpstr>PowerPoint Presentation</vt:lpstr>
      <vt:lpstr>Current Trends &amp; Strategies </vt:lpstr>
      <vt:lpstr>Current Trends &amp; Strategies  </vt:lpstr>
      <vt:lpstr>Current Trends &amp; Strategies  </vt:lpstr>
      <vt:lpstr>Questions?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michaelw</dc:creator>
  <cp:lastModifiedBy>Patty Hickok</cp:lastModifiedBy>
  <cp:revision>94</cp:revision>
  <cp:lastPrinted>2016-01-29T03:25:34Z</cp:lastPrinted>
  <dcterms:created xsi:type="dcterms:W3CDTF">2013-02-25T16:27:36Z</dcterms:created>
  <dcterms:modified xsi:type="dcterms:W3CDTF">2016-01-29T03:28:01Z</dcterms:modified>
</cp:coreProperties>
</file>