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394" r:id="rId2"/>
    <p:sldId id="397" r:id="rId3"/>
    <p:sldId id="472" r:id="rId4"/>
    <p:sldId id="398" r:id="rId5"/>
    <p:sldId id="403" r:id="rId6"/>
    <p:sldId id="404" r:id="rId7"/>
    <p:sldId id="399" r:id="rId8"/>
    <p:sldId id="400" r:id="rId9"/>
    <p:sldId id="401" r:id="rId10"/>
    <p:sldId id="402" r:id="rId11"/>
    <p:sldId id="405" r:id="rId12"/>
    <p:sldId id="406" r:id="rId13"/>
    <p:sldId id="409" r:id="rId14"/>
    <p:sldId id="410" r:id="rId15"/>
    <p:sldId id="412" r:id="rId16"/>
    <p:sldId id="413" r:id="rId17"/>
    <p:sldId id="414" r:id="rId18"/>
    <p:sldId id="415" r:id="rId19"/>
    <p:sldId id="416" r:id="rId20"/>
    <p:sldId id="484" r:id="rId21"/>
    <p:sldId id="417" r:id="rId22"/>
    <p:sldId id="418" r:id="rId23"/>
    <p:sldId id="420" r:id="rId24"/>
    <p:sldId id="421" r:id="rId25"/>
    <p:sldId id="422" r:id="rId26"/>
    <p:sldId id="423" r:id="rId27"/>
    <p:sldId id="424" r:id="rId28"/>
    <p:sldId id="426" r:id="rId29"/>
    <p:sldId id="483" r:id="rId30"/>
    <p:sldId id="481" r:id="rId31"/>
    <p:sldId id="482" r:id="rId32"/>
    <p:sldId id="478" r:id="rId33"/>
    <p:sldId id="479" r:id="rId34"/>
    <p:sldId id="480" r:id="rId35"/>
    <p:sldId id="465" r:id="rId36"/>
    <p:sldId id="473" r:id="rId37"/>
    <p:sldId id="474" r:id="rId38"/>
    <p:sldId id="475" r:id="rId39"/>
    <p:sldId id="425" r:id="rId40"/>
    <p:sldId id="429" r:id="rId41"/>
    <p:sldId id="430" r:id="rId42"/>
    <p:sldId id="431" r:id="rId43"/>
    <p:sldId id="464" r:id="rId44"/>
    <p:sldId id="432" r:id="rId45"/>
    <p:sldId id="469" r:id="rId46"/>
    <p:sldId id="471" r:id="rId47"/>
    <p:sldId id="467" r:id="rId48"/>
    <p:sldId id="441" r:id="rId49"/>
    <p:sldId id="439" r:id="rId50"/>
    <p:sldId id="440" r:id="rId51"/>
    <p:sldId id="442" r:id="rId52"/>
    <p:sldId id="443" r:id="rId53"/>
    <p:sldId id="444" r:id="rId54"/>
    <p:sldId id="445" r:id="rId55"/>
    <p:sldId id="485" r:id="rId56"/>
    <p:sldId id="486" r:id="rId57"/>
    <p:sldId id="446" r:id="rId58"/>
    <p:sldId id="448" r:id="rId59"/>
    <p:sldId id="454" r:id="rId60"/>
    <p:sldId id="453" r:id="rId61"/>
    <p:sldId id="452" r:id="rId62"/>
    <p:sldId id="487" r:id="rId63"/>
    <p:sldId id="488" r:id="rId64"/>
    <p:sldId id="489" r:id="rId65"/>
    <p:sldId id="459" r:id="rId66"/>
    <p:sldId id="466" r:id="rId67"/>
    <p:sldId id="463" r:id="rId6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2" autoAdjust="0"/>
    <p:restoredTop sz="73022" autoAdjust="0"/>
  </p:normalViewPr>
  <p:slideViewPr>
    <p:cSldViewPr>
      <p:cViewPr varScale="1">
        <p:scale>
          <a:sx n="50" d="100"/>
          <a:sy n="50" d="100"/>
        </p:scale>
        <p:origin x="164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0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0%20-%20ACTIVE\ANHC\0%20-%20Compensation\Material\Jobs%20to%20be%20ranked%20-4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Survey Scattergram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trendline>
            <c:trendlineType val="linear"/>
            <c:dispRSqr val="0"/>
            <c:dispEq val="0"/>
          </c:trendline>
          <c:trendline>
            <c:trendlineType val="linear"/>
            <c:intercept val="11094.66"/>
            <c:dispRSqr val="0"/>
            <c:dispEq val="1"/>
            <c:trendlineLbl>
              <c:numFmt formatCode="General" sourceLinked="0"/>
            </c:trendlineLbl>
          </c:trendline>
          <c:xVal>
            <c:numRef>
              <c:f>'External Data'!$AF$5:$AF$16</c:f>
              <c:numCache>
                <c:formatCode>General</c:formatCode>
                <c:ptCount val="12"/>
                <c:pt idx="0">
                  <c:v>255</c:v>
                </c:pt>
                <c:pt idx="1">
                  <c:v>345</c:v>
                </c:pt>
                <c:pt idx="2">
                  <c:v>520</c:v>
                </c:pt>
                <c:pt idx="3">
                  <c:v>635</c:v>
                </c:pt>
                <c:pt idx="4">
                  <c:v>655</c:v>
                </c:pt>
                <c:pt idx="5">
                  <c:v>885</c:v>
                </c:pt>
                <c:pt idx="6">
                  <c:v>880</c:v>
                </c:pt>
                <c:pt idx="7">
                  <c:v>920</c:v>
                </c:pt>
                <c:pt idx="8">
                  <c:v>1030</c:v>
                </c:pt>
                <c:pt idx="9">
                  <c:v>1100</c:v>
                </c:pt>
                <c:pt idx="10">
                  <c:v>1315</c:v>
                </c:pt>
                <c:pt idx="11">
                  <c:v>1375</c:v>
                </c:pt>
              </c:numCache>
            </c:numRef>
          </c:xVal>
          <c:yVal>
            <c:numRef>
              <c:f>'External Data'!$F$5:$F$16</c:f>
              <c:numCache>
                <c:formatCode>General</c:formatCode>
                <c:ptCount val="12"/>
                <c:pt idx="0">
                  <c:v>27620</c:v>
                </c:pt>
                <c:pt idx="1">
                  <c:v>28649</c:v>
                </c:pt>
                <c:pt idx="2">
                  <c:v>35605</c:v>
                </c:pt>
                <c:pt idx="3">
                  <c:v>42477</c:v>
                </c:pt>
                <c:pt idx="4">
                  <c:v>40786</c:v>
                </c:pt>
                <c:pt idx="5">
                  <c:v>52669</c:v>
                </c:pt>
                <c:pt idx="6">
                  <c:v>52613</c:v>
                </c:pt>
                <c:pt idx="7">
                  <c:v>59012</c:v>
                </c:pt>
                <c:pt idx="8">
                  <c:v>58355</c:v>
                </c:pt>
                <c:pt idx="9">
                  <c:v>56481</c:v>
                </c:pt>
                <c:pt idx="10">
                  <c:v>76021</c:v>
                </c:pt>
                <c:pt idx="11">
                  <c:v>86291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F6-4B37-9820-FD0727098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881312"/>
        <c:axId val="195881704"/>
      </c:scatterChart>
      <c:valAx>
        <c:axId val="19588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5881704"/>
        <c:crosses val="autoZero"/>
        <c:crossBetween val="midCat"/>
      </c:valAx>
      <c:valAx>
        <c:axId val="195881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881312"/>
        <c:crosses val="autoZero"/>
        <c:crossBetween val="midCat"/>
      </c:valAx>
    </c:plotArea>
    <c:legend>
      <c:legendPos val="r"/>
      <c:legendEntry>
        <c:idx val="1"/>
        <c:delete val="1"/>
      </c:legendEntry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2" y="2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/>
          <a:lstStyle>
            <a:lvl1pPr algn="r">
              <a:defRPr sz="1200"/>
            </a:lvl1pPr>
          </a:lstStyle>
          <a:p>
            <a:fld id="{5A68BF1C-E9AE-4765-9FF1-4039552EC896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17905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2" y="8817905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 anchor="b"/>
          <a:lstStyle>
            <a:lvl1pPr algn="r">
              <a:defRPr sz="1200"/>
            </a:lvl1pPr>
          </a:lstStyle>
          <a:p>
            <a:fld id="{8AE1468D-8AF9-4170-8B51-832AE1E25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3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2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/>
          <a:lstStyle>
            <a:lvl1pPr algn="r">
              <a:defRPr sz="1200"/>
            </a:lvl1pPr>
          </a:lstStyle>
          <a:p>
            <a:fld id="{7E23B396-A614-49D5-B933-A5DB41715E82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8" tIns="46468" rIns="92938" bIns="464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38" tIns="46468" rIns="92938" bIns="464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17905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5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 anchor="b"/>
          <a:lstStyle>
            <a:lvl1pPr algn="r">
              <a:defRPr sz="1200"/>
            </a:lvl1pPr>
          </a:lstStyle>
          <a:p>
            <a:fld id="{41941409-7F55-47AC-926A-E80419DA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1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whd/govcontracts/dbra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dol.gov/whd/govcontracts/pca.htm" TargetMode="External"/><Relationship Id="rId4" Type="http://schemas.openxmlformats.org/officeDocument/2006/relationships/hyperlink" Target="http://www.dol.gov/whd/govcontracts/sca.ht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41409-7F55-47AC-926A-E80419DA5E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C413F5-251C-4190-8CDB-C8A5D3698688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81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Wanted to remove wages as a bidding advantage – person willing to pay the lease was at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substantial advantage</a:t>
            </a:r>
            <a:endParaRPr lang="en-US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Davis-Bacon Act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requires payment of prevailing wages and benefits to employees of contractors engaged in federal government construction projects;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McNamara-O'Hara Service Contract Act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sets wage rates and other labor standards for employees of contractors furnishing services to the federal government;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Walsh-Healey Public Contracts Act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requires payment of minimum wages and other labor standards by contractors providing materials and supplies to the federal government.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0EA6-31A0-495A-BA67-1575BC55429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40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average pay equals the Median???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41409-7F55-47AC-926A-E80419DA5EE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22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out pages with comp data from 2012</a:t>
            </a:r>
          </a:p>
          <a:p>
            <a:r>
              <a:rPr lang="en-US" dirty="0" smtClean="0"/>
              <a:t>Have them pick out wages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41409-7F55-47AC-926A-E80419DA5EE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5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41409-7F55-47AC-926A-E80419DA5EE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1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599EEC-51F3-472F-B81F-B1589C6B0E2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9EEC-51F3-472F-B81F-B1589C6B0E2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68599EEC-51F3-472F-B81F-B1589C6B0E2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9EEC-51F3-472F-B81F-B1589C6B0E2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599EEC-51F3-472F-B81F-B1589C6B0E2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9EEC-51F3-472F-B81F-B1589C6B0E2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9EEC-51F3-472F-B81F-B1589C6B0E2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9EEC-51F3-472F-B81F-B1589C6B0E2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599EEC-51F3-472F-B81F-B1589C6B0E2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9EEC-51F3-472F-B81F-B1589C6B0E2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9EEC-51F3-472F-B81F-B1589C6B0E2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599EEC-51F3-472F-B81F-B1589C6B0E25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4400" dirty="0" smtClean="0"/>
              <a:t>Introduction to Compensation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 smtClean="0"/>
              <a:t>Administration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9143" y="4495800"/>
            <a:ext cx="5114778" cy="11012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altLang="en-US" sz="2400" dirty="0" smtClean="0">
                <a:latin typeface="Arial" panose="020B0604020202020204" pitchFamily="34" charset="0"/>
              </a:rPr>
              <a:t>Steve </a:t>
            </a:r>
            <a:r>
              <a:rPr lang="en-US" altLang="en-US" sz="2400" dirty="0">
                <a:latin typeface="Arial" panose="020B0604020202020204" pitchFamily="34" charset="0"/>
              </a:rPr>
              <a:t>Hinds</a:t>
            </a:r>
          </a:p>
          <a:p>
            <a:pPr algn="ctr">
              <a:buFontTx/>
              <a:buChar char="-"/>
            </a:pPr>
            <a:r>
              <a:rPr lang="en-US" altLang="en-US" sz="2400" dirty="0">
                <a:latin typeface="Arial" panose="020B0604020202020204" pitchFamily="34" charset="0"/>
              </a:rPr>
              <a:t> UAA’s Center for Corporate and Professional </a:t>
            </a:r>
            <a:r>
              <a:rPr lang="en-US" altLang="en-US" sz="2400" dirty="0" smtClean="0">
                <a:latin typeface="Arial" panose="020B0604020202020204" pitchFamily="34" charset="0"/>
              </a:rPr>
              <a:t>Development</a:t>
            </a:r>
          </a:p>
          <a:p>
            <a:pPr algn="ctr"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</a:rPr>
              <a:t>February 9, 2016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Money isn’t everything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If you are on the “other” side of Hertzberg, spend time there and fix issues.  After issues are dealt with, develop a compensation system.  </a:t>
            </a:r>
          </a:p>
          <a:p>
            <a:pPr eaLnBrk="1" hangingPunct="1"/>
            <a:r>
              <a:rPr lang="en-US" altLang="en-US" dirty="0" smtClean="0"/>
              <a:t>If you don’t fix those issues, a compensation system will provide temporary solutions at best.  </a:t>
            </a:r>
          </a:p>
          <a:p>
            <a:pPr eaLnBrk="1" hangingPunct="1"/>
            <a:r>
              <a:rPr lang="en-US" altLang="en-US" dirty="0" smtClean="0"/>
              <a:t>Consider annual employee satisfaction surveys.</a:t>
            </a:r>
          </a:p>
          <a:p>
            <a:pPr lvl="1" eaLnBrk="1" hangingPunct="1"/>
            <a:r>
              <a:rPr lang="en-US" altLang="en-US" dirty="0" smtClean="0"/>
              <a:t>Diagnose the problem </a:t>
            </a:r>
          </a:p>
          <a:p>
            <a:pPr lvl="1" eaLnBrk="1" hangingPunct="1"/>
            <a:r>
              <a:rPr lang="en-US" altLang="en-US" dirty="0" smtClean="0"/>
              <a:t>Cost out fixes</a:t>
            </a:r>
          </a:p>
          <a:p>
            <a:pPr lvl="1" eaLnBrk="1" hangingPunct="1"/>
            <a:r>
              <a:rPr lang="en-US" altLang="en-US" dirty="0" smtClean="0"/>
              <a:t>Publish results</a:t>
            </a:r>
          </a:p>
          <a:p>
            <a:pPr lvl="1" eaLnBrk="1" hangingPunct="1"/>
            <a:r>
              <a:rPr lang="en-US" altLang="en-US" dirty="0" smtClean="0"/>
              <a:t>Install fixes</a:t>
            </a:r>
          </a:p>
        </p:txBody>
      </p:sp>
    </p:spTree>
    <p:extLst>
      <p:ext uri="{BB962C8B-B14F-4D97-AF65-F5344CB8AC3E}">
        <p14:creationId xmlns:p14="http://schemas.microsoft.com/office/powerpoint/2010/main" val="35394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algn="ctr" eaLnBrk="1" hangingPunct="1"/>
            <a:r>
              <a:rPr lang="en-US" altLang="en-US" sz="4000" dirty="0" smtClean="0"/>
              <a:t>Compensation Design and Development – Design Phase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Compensation Philosophy</a:t>
            </a:r>
          </a:p>
          <a:p>
            <a:pPr eaLnBrk="1" hangingPunct="1"/>
            <a:r>
              <a:rPr lang="en-US" altLang="en-US" smtClean="0"/>
              <a:t>Job Evaluation Plan</a:t>
            </a:r>
          </a:p>
          <a:p>
            <a:pPr eaLnBrk="1" hangingPunct="1"/>
            <a:r>
              <a:rPr lang="en-US" altLang="en-US" smtClean="0"/>
              <a:t>Job descriptions/specifications</a:t>
            </a:r>
          </a:p>
          <a:p>
            <a:pPr eaLnBrk="1" hangingPunct="1"/>
            <a:r>
              <a:rPr lang="en-US" altLang="en-US" smtClean="0"/>
              <a:t>Salary survey data collection/Job Matching</a:t>
            </a:r>
          </a:p>
          <a:p>
            <a:pPr lvl="1" eaLnBrk="1" hangingPunct="1"/>
            <a:r>
              <a:rPr lang="en-US" altLang="en-US" smtClean="0"/>
              <a:t>Multiple locations?  Multiple surveys</a:t>
            </a:r>
          </a:p>
          <a:p>
            <a:pPr eaLnBrk="1" hangingPunct="1"/>
            <a:r>
              <a:rPr lang="en-US" altLang="en-US" smtClean="0"/>
              <a:t>Survey Analysis/Salary Ranges</a:t>
            </a:r>
          </a:p>
          <a:p>
            <a:pPr eaLnBrk="1" hangingPunct="1"/>
            <a:r>
              <a:rPr lang="en-US" altLang="en-US" smtClean="0"/>
              <a:t>Midpoint – Minimum &amp; Maximum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29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algn="ctr" eaLnBrk="1" hangingPunct="1"/>
            <a:r>
              <a:rPr lang="en-US" altLang="en-US" sz="4000" dirty="0" smtClean="0"/>
              <a:t>Compensation Design and Development – Implementation Phase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133600"/>
            <a:ext cx="8540750" cy="44227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Cost to implement</a:t>
            </a:r>
          </a:p>
          <a:p>
            <a:pPr lvl="1"/>
            <a:r>
              <a:rPr lang="en-US" altLang="en-US" dirty="0" smtClean="0"/>
              <a:t>Drill down</a:t>
            </a:r>
          </a:p>
          <a:p>
            <a:pPr lvl="2"/>
            <a:r>
              <a:rPr lang="en-US" altLang="en-US" dirty="0" smtClean="0"/>
              <a:t>Cost of your time and others to develop plan</a:t>
            </a:r>
          </a:p>
          <a:p>
            <a:pPr lvl="2"/>
            <a:r>
              <a:rPr lang="en-US" altLang="en-US" dirty="0" smtClean="0"/>
              <a:t>Cost for adjustments to place employees into the plan</a:t>
            </a:r>
          </a:p>
          <a:p>
            <a:pPr eaLnBrk="1" hangingPunct="1"/>
            <a:r>
              <a:rPr lang="en-US" altLang="en-US" dirty="0" smtClean="0"/>
              <a:t>Management approval</a:t>
            </a:r>
          </a:p>
          <a:p>
            <a:pPr lvl="1"/>
            <a:r>
              <a:rPr lang="en-US" altLang="en-US" dirty="0" smtClean="0"/>
              <a:t>Must have buy-in to compensation philosophy</a:t>
            </a:r>
          </a:p>
          <a:p>
            <a:pPr lvl="1"/>
            <a:r>
              <a:rPr lang="en-US" altLang="en-US" dirty="0" smtClean="0"/>
              <a:t>Be ready for sticker shock</a:t>
            </a:r>
          </a:p>
          <a:p>
            <a:pPr eaLnBrk="1" hangingPunct="1"/>
            <a:r>
              <a:rPr lang="en-US" altLang="en-US" dirty="0" smtClean="0"/>
              <a:t>Administrative guidelines</a:t>
            </a:r>
          </a:p>
          <a:p>
            <a:pPr lvl="1"/>
            <a:r>
              <a:rPr lang="en-US" altLang="en-US" dirty="0" smtClean="0"/>
              <a:t>What will you do in all situations</a:t>
            </a:r>
          </a:p>
          <a:p>
            <a:pPr eaLnBrk="1" hangingPunct="1"/>
            <a:r>
              <a:rPr lang="en-US" altLang="en-US" dirty="0" smtClean="0"/>
              <a:t>Employee communications</a:t>
            </a:r>
          </a:p>
          <a:p>
            <a:pPr lvl="1"/>
            <a:r>
              <a:rPr lang="en-US" altLang="en-US" dirty="0" smtClean="0"/>
              <a:t>Communicate with as much clarity as you can</a:t>
            </a:r>
          </a:p>
        </p:txBody>
      </p:sp>
    </p:spTree>
    <p:extLst>
      <p:ext uri="{BB962C8B-B14F-4D97-AF65-F5344CB8AC3E}">
        <p14:creationId xmlns:p14="http://schemas.microsoft.com/office/powerpoint/2010/main" val="7899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Compensation Philosophy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75438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By developing – forces discussion and agreement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76% of Hay Associates “America’s Most Admired Companies have a written pay philosophy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79% of companies </a:t>
            </a:r>
            <a:r>
              <a:rPr lang="en-US" altLang="en-US" sz="1600" b="1" dirty="0" smtClean="0"/>
              <a:t>without</a:t>
            </a:r>
            <a:r>
              <a:rPr lang="en-US" altLang="en-US" sz="1600" dirty="0" smtClean="0"/>
              <a:t> a pay philosophy “Employees don’t understand how pay is determined”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Communicate total compensation philosophy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Pay will be based on performance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Attract and retain - Support mission or culture change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Maintain consistent pay practices across the organization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How do we pay relative to the market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 smtClean="0"/>
              <a:t>Consider - who are your competitors?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 smtClean="0"/>
              <a:t>Which market(s) do you compete within?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 smtClean="0"/>
              <a:t>We will lead; We will lag; We will meet the market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Establish external/internal/individual equity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Every position will have job description and pay range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Reward individual/organizational performance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Pay fixed/variable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Control payroll costs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Revised annually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7712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Compensation Philosophy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 smtClean="0"/>
              <a:t>Our intent is to attract, develop and retain the most capable individuals within our industries</a:t>
            </a:r>
          </a:p>
          <a:p>
            <a:pPr eaLnBrk="1" hangingPunct="1"/>
            <a:r>
              <a:rPr lang="en-US" altLang="en-US" sz="1600" dirty="0" smtClean="0"/>
              <a:t>We provide a total compensation which is composed of base salary, benefits, incentive pay for individuals as well as potential bonus for group achievement.  </a:t>
            </a:r>
          </a:p>
          <a:p>
            <a:pPr eaLnBrk="1" hangingPunct="1"/>
            <a:endParaRPr lang="en-US" altLang="en-US" sz="1600" dirty="0" smtClean="0"/>
          </a:p>
          <a:p>
            <a:pPr eaLnBrk="1" hangingPunct="1"/>
            <a:r>
              <a:rPr lang="en-US" altLang="en-US" sz="1600" dirty="0" smtClean="0"/>
              <a:t>We will</a:t>
            </a:r>
          </a:p>
          <a:p>
            <a:pPr lvl="1" eaLnBrk="1" hangingPunct="1"/>
            <a:r>
              <a:rPr lang="en-US" altLang="en-US" sz="1200" dirty="0" smtClean="0"/>
              <a:t>strive to balance external, internal and individual equity through ongoing auditing of our compensation system</a:t>
            </a:r>
          </a:p>
          <a:p>
            <a:pPr lvl="1" eaLnBrk="1" hangingPunct="1"/>
            <a:r>
              <a:rPr lang="en-US" altLang="en-US" sz="1200" dirty="0" smtClean="0"/>
              <a:t>establish salary structures which are based on (50</a:t>
            </a:r>
            <a:r>
              <a:rPr lang="en-US" altLang="en-US" sz="1200" baseline="30000" dirty="0" smtClean="0"/>
              <a:t>th</a:t>
            </a:r>
            <a:r>
              <a:rPr lang="en-US" altLang="en-US" sz="1200" dirty="0" smtClean="0"/>
              <a:t> percentile, mean, weighted mean, etc.)</a:t>
            </a:r>
          </a:p>
          <a:p>
            <a:pPr lvl="1" eaLnBrk="1" hangingPunct="1"/>
            <a:r>
              <a:rPr lang="en-US" altLang="en-US" sz="1200" dirty="0" smtClean="0"/>
              <a:t>data gathered from salary surveys in the areas in which we compete.  </a:t>
            </a:r>
          </a:p>
          <a:p>
            <a:pPr lvl="1" eaLnBrk="1" hangingPunct="1"/>
            <a:r>
              <a:rPr lang="en-US" altLang="en-US" sz="1200" dirty="0" smtClean="0"/>
              <a:t>revise salary structures annually based on the most current data available</a:t>
            </a:r>
          </a:p>
          <a:p>
            <a:pPr lvl="1" eaLnBrk="1" hangingPunct="1"/>
            <a:r>
              <a:rPr lang="en-US" altLang="en-US" sz="1200" dirty="0" smtClean="0"/>
              <a:t>provide pay levels that are externally competitive among peers within our industry.   </a:t>
            </a:r>
          </a:p>
          <a:p>
            <a:pPr lvl="1" eaLnBrk="1" hangingPunct="1"/>
            <a:r>
              <a:rPr lang="en-US" altLang="en-US" sz="1200" dirty="0" smtClean="0"/>
              <a:t>provide salary adjustments which are based on accomplishment of measurable performance standards</a:t>
            </a:r>
          </a:p>
          <a:p>
            <a:pPr lvl="1" eaLnBrk="1" hangingPunct="1"/>
            <a:r>
              <a:rPr lang="en-US" altLang="en-US" sz="1200" dirty="0" smtClean="0"/>
              <a:t>encourage individuals to increase their knowledge, capabilities and competencies and through that, to seek promotions within the organization.  We will revise midpoints and </a:t>
            </a:r>
            <a:r>
              <a:rPr lang="en-US" altLang="en-US" sz="1200" dirty="0" err="1" smtClean="0"/>
              <a:t>compa</a:t>
            </a:r>
            <a:r>
              <a:rPr lang="en-US" altLang="en-US" sz="1200" dirty="0" smtClean="0"/>
              <a:t>-ratios based on those changes </a:t>
            </a:r>
          </a:p>
          <a:p>
            <a:pPr lvl="1" eaLnBrk="1" hangingPunct="1"/>
            <a:r>
              <a:rPr lang="en-US" altLang="en-US" sz="1200" dirty="0" smtClean="0"/>
              <a:t>revise assignments and responsibilities within job descriptions on an ongoing basis.  </a:t>
            </a:r>
          </a:p>
          <a:p>
            <a:pPr lvl="1" eaLnBrk="1" hangingPunct="1"/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4046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Job Evaluation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Foundation for developing a pay plan</a:t>
            </a:r>
          </a:p>
          <a:p>
            <a:pPr eaLnBrk="1" hangingPunct="1"/>
            <a:r>
              <a:rPr lang="en-US" altLang="en-US" sz="2800" smtClean="0"/>
              <a:t>Describe pay differences based on objective criteria</a:t>
            </a:r>
          </a:p>
          <a:p>
            <a:pPr eaLnBrk="1" hangingPunct="1"/>
            <a:r>
              <a:rPr lang="en-US" altLang="en-US" sz="2800" smtClean="0"/>
              <a:t>Job Evaluation is done, either formal or informal</a:t>
            </a:r>
          </a:p>
          <a:p>
            <a:pPr eaLnBrk="1" hangingPunct="1"/>
            <a:r>
              <a:rPr lang="en-US" altLang="en-US" sz="2800" smtClean="0"/>
              <a:t>Determines the value of the job to the organization</a:t>
            </a:r>
          </a:p>
          <a:p>
            <a:pPr eaLnBrk="1" hangingPunct="1"/>
            <a:r>
              <a:rPr lang="en-US" altLang="en-US" sz="2800" smtClean="0"/>
              <a:t>Provides equal pay for jobs of equal worth</a:t>
            </a:r>
          </a:p>
          <a:p>
            <a:pPr eaLnBrk="1" hangingPunct="1"/>
            <a:r>
              <a:rPr lang="en-US" altLang="en-US" sz="2800" smtClean="0"/>
              <a:t>Some techniques are better than others</a:t>
            </a:r>
          </a:p>
          <a:p>
            <a:pPr eaLnBrk="1" hangingPunct="1"/>
            <a:r>
              <a:rPr lang="en-US" altLang="en-US" sz="2800" smtClean="0"/>
              <a:t>Evaluation Committee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48265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algn="ctr" eaLnBrk="1" hangingPunct="1"/>
            <a:r>
              <a:rPr lang="en-US" altLang="en-US" sz="4000" dirty="0" smtClean="0"/>
              <a:t>Job Evaluation Methods - Puts jobs in a hierarchy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Many techniques, we concentrate on most common</a:t>
            </a:r>
          </a:p>
          <a:p>
            <a:pPr eaLnBrk="1" hangingPunct="1"/>
            <a:r>
              <a:rPr lang="en-US" altLang="en-US" sz="2800" dirty="0" smtClean="0"/>
              <a:t>Whole job ranking - simplest </a:t>
            </a:r>
          </a:p>
          <a:p>
            <a:pPr eaLnBrk="1" hangingPunct="1"/>
            <a:r>
              <a:rPr lang="en-US" altLang="en-US" sz="2800" dirty="0" smtClean="0"/>
              <a:t>Market Pricing - salary surveys determine</a:t>
            </a:r>
          </a:p>
          <a:p>
            <a:pPr eaLnBrk="1" hangingPunct="1"/>
            <a:r>
              <a:rPr lang="en-US" altLang="en-US" sz="2800" dirty="0" smtClean="0"/>
              <a:t>Classification - pre determined</a:t>
            </a:r>
          </a:p>
          <a:p>
            <a:pPr eaLnBrk="1" hangingPunct="1"/>
            <a:r>
              <a:rPr lang="en-US" altLang="en-US" sz="2800" dirty="0" err="1" smtClean="0"/>
              <a:t>Broadbanding</a:t>
            </a:r>
            <a:r>
              <a:rPr lang="en-US" altLang="en-US" sz="2800" dirty="0" smtClean="0"/>
              <a:t> - developing</a:t>
            </a:r>
          </a:p>
          <a:p>
            <a:pPr eaLnBrk="1" hangingPunct="1"/>
            <a:r>
              <a:rPr lang="en-US" altLang="en-US" sz="2800" dirty="0" smtClean="0"/>
              <a:t>Point Factor - qualitative - numeric values</a:t>
            </a:r>
          </a:p>
          <a:p>
            <a:pPr eaLnBrk="1" hangingPunct="1"/>
            <a:r>
              <a:rPr lang="en-US" altLang="en-US" sz="2800" dirty="0" smtClean="0"/>
              <a:t>Hay Plan and others – expensive and precise</a:t>
            </a:r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0083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Selecting the Right Plan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Plan may deteriorate over time - continually monitor</a:t>
            </a:r>
          </a:p>
          <a:p>
            <a:pPr eaLnBrk="1" hangingPunct="1"/>
            <a:r>
              <a:rPr lang="en-US" altLang="en-US" sz="2800" dirty="0" smtClean="0"/>
              <a:t>Top Management commitment - must understand time/resources</a:t>
            </a:r>
          </a:p>
          <a:p>
            <a:pPr eaLnBrk="1" hangingPunct="1"/>
            <a:r>
              <a:rPr lang="en-US" altLang="en-US" sz="2800" dirty="0" smtClean="0"/>
              <a:t>Number of jobs - more jobs take longer</a:t>
            </a:r>
          </a:p>
          <a:p>
            <a:pPr eaLnBrk="1" hangingPunct="1"/>
            <a:r>
              <a:rPr lang="en-US" altLang="en-US" sz="2800" dirty="0" smtClean="0"/>
              <a:t>Types of employee groups</a:t>
            </a:r>
          </a:p>
          <a:p>
            <a:pPr eaLnBrk="1" hangingPunct="1"/>
            <a:r>
              <a:rPr lang="en-US" altLang="en-US" sz="2800" dirty="0" smtClean="0"/>
              <a:t>Available staff</a:t>
            </a:r>
          </a:p>
          <a:p>
            <a:pPr eaLnBrk="1" hangingPunct="1"/>
            <a:r>
              <a:rPr lang="en-US" altLang="en-US" sz="2800" dirty="0" smtClean="0"/>
              <a:t>Amount of expertise - who can manage</a:t>
            </a:r>
          </a:p>
          <a:p>
            <a:pPr eaLnBrk="1" hangingPunct="1"/>
            <a:r>
              <a:rPr lang="en-US" altLang="en-US" sz="2800" dirty="0" smtClean="0"/>
              <a:t>Time</a:t>
            </a:r>
          </a:p>
          <a:p>
            <a:pPr eaLnBrk="1" hangingPunct="1"/>
            <a:r>
              <a:rPr lang="en-US" altLang="en-US" sz="2800" dirty="0" smtClean="0"/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37051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Whole Job Ranking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 Think of job as a whole - internal equity</a:t>
            </a:r>
          </a:p>
          <a:p>
            <a:pPr eaLnBrk="1" hangingPunct="1"/>
            <a:r>
              <a:rPr lang="en-US" altLang="en-US" sz="2800" smtClean="0"/>
              <a:t> Deck of cards approach</a:t>
            </a:r>
          </a:p>
          <a:p>
            <a:pPr eaLnBrk="1" hangingPunct="1"/>
            <a:r>
              <a:rPr lang="en-US" altLang="en-US" sz="2800" smtClean="0"/>
              <a:t> Equal to, higher than/lower than</a:t>
            </a:r>
          </a:p>
          <a:p>
            <a:pPr eaLnBrk="1" hangingPunct="1"/>
            <a:r>
              <a:rPr lang="en-US" altLang="en-US" sz="2800" smtClean="0"/>
              <a:t> Hierarchy</a:t>
            </a:r>
          </a:p>
          <a:p>
            <a:pPr eaLnBrk="1" hangingPunct="1"/>
            <a:r>
              <a:rPr lang="en-US" altLang="en-US" sz="2800" smtClean="0"/>
              <a:t> Janitor though top of the company</a:t>
            </a:r>
          </a:p>
          <a:p>
            <a:pPr eaLnBrk="1" hangingPunct="1"/>
            <a:r>
              <a:rPr lang="en-US" altLang="en-US" sz="2800" smtClean="0"/>
              <a:t>Starting position – least contributory</a:t>
            </a:r>
          </a:p>
          <a:p>
            <a:pPr eaLnBrk="1" hangingPunct="1"/>
            <a:r>
              <a:rPr lang="en-US" altLang="en-US" sz="2800" smtClean="0"/>
              <a:t>Ending Position – President</a:t>
            </a:r>
          </a:p>
          <a:p>
            <a:pPr eaLnBrk="1" hangingPunct="1"/>
            <a:r>
              <a:rPr lang="en-US" altLang="en-US" sz="2800" smtClean="0"/>
              <a:t>Consensus – not just averaging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12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Whole Job Ranking Exercise</a:t>
            </a:r>
          </a:p>
        </p:txBody>
      </p:sp>
      <p:sp>
        <p:nvSpPr>
          <p:cNvPr id="22531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Look at position titles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Rank the jobs from top to bottom to top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Write them down from bottom to top or top to bottom</a:t>
            </a:r>
          </a:p>
        </p:txBody>
      </p:sp>
    </p:spTree>
    <p:extLst>
      <p:ext uri="{BB962C8B-B14F-4D97-AF65-F5344CB8AC3E}">
        <p14:creationId xmlns:p14="http://schemas.microsoft.com/office/powerpoint/2010/main" val="18342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Compensation Clients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29075" cy="43021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Access Battery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Alaska Native Heritage Center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err="1" smtClean="0"/>
              <a:t>AlloSource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AMR Combs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Basic Earth Science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Boyd Distributing Company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Brownlee, Wallace, Armstrong and </a:t>
            </a:r>
            <a:r>
              <a:rPr lang="en-US" altLang="en-US" sz="1400" dirty="0" err="1" smtClean="0"/>
              <a:t>Bander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COPIC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Crystal Oil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Customer Insight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Denver Jet Center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Developmental Pathways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Dome Petroleum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Dynamic Materials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Elkhorn Construction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First Denver Mortgage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Ft. Worth Mortgage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General Packaging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Holy Cross Electric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Home Petroleum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HS Resources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Knik Tribal Council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078224" y="1828800"/>
            <a:ext cx="4030662" cy="4302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400" dirty="0" err="1" smtClean="0"/>
              <a:t>Megapolitan</a:t>
            </a:r>
            <a:r>
              <a:rPr lang="en-US" altLang="en-US" sz="1400" dirty="0" smtClean="0"/>
              <a:t> Mortgage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Metropolitan Savings and Loan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Midland Manufacturing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Mountain Parks Electric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Northrim Bank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Ocean Pacific Children’s Wear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Pella Windows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err="1" smtClean="0"/>
              <a:t>Perlmutter</a:t>
            </a:r>
            <a:r>
              <a:rPr lang="en-US" altLang="en-US" sz="1400" dirty="0" smtClean="0"/>
              <a:t> Architects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Plastic Slip Sheets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err="1" smtClean="0"/>
              <a:t>Plavco</a:t>
            </a:r>
            <a:r>
              <a:rPr lang="en-US" altLang="en-US" sz="1400" dirty="0" smtClean="0"/>
              <a:t> Mortgage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Pumpkin Masters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err="1" smtClean="0"/>
              <a:t>Quickpen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err="1" smtClean="0"/>
              <a:t>Redifon</a:t>
            </a:r>
            <a:r>
              <a:rPr lang="en-US" altLang="en-US" sz="1400" dirty="0" smtClean="0"/>
              <a:t> Flight Simulation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Rose Safety Manufacturing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SAS Circuits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Transcontinental Oil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Van </a:t>
            </a:r>
            <a:r>
              <a:rPr lang="en-US" altLang="en-US" sz="1400" dirty="0" err="1" smtClean="0"/>
              <a:t>Schaack</a:t>
            </a:r>
            <a:r>
              <a:rPr lang="en-US" altLang="en-US" sz="1400" dirty="0" smtClean="0"/>
              <a:t> Real Estate, Mortgage and Insurance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Walnut Valley Bluegrass Music Association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Western Manufacturing</a:t>
            </a:r>
          </a:p>
        </p:txBody>
      </p:sp>
    </p:spTree>
    <p:extLst>
      <p:ext uri="{BB962C8B-B14F-4D97-AF65-F5344CB8AC3E}">
        <p14:creationId xmlns:p14="http://schemas.microsoft.com/office/powerpoint/2010/main" val="3558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04800"/>
            <a:ext cx="4572000" cy="51726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Generalist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Receptionist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Management/Loss Control Manager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Payroll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Clerk – Intermediate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Assistant – Senior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Compensation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Services/Custodian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Accountant – Intermediate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Resource Manager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Relations Specialist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Desk Technician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Whole Job Pros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Fast</a:t>
            </a:r>
          </a:p>
          <a:p>
            <a:pPr eaLnBrk="1" hangingPunct="1"/>
            <a:r>
              <a:rPr lang="en-US" altLang="en-US" smtClean="0"/>
              <a:t> Handles &lt; 30 jobs easily</a:t>
            </a:r>
          </a:p>
          <a:p>
            <a:pPr eaLnBrk="1" hangingPunct="1"/>
            <a:r>
              <a:rPr lang="en-US" altLang="en-US" smtClean="0"/>
              <a:t> Little commitment of time/resources</a:t>
            </a:r>
          </a:p>
          <a:p>
            <a:pPr eaLnBrk="1" hangingPunct="1"/>
            <a:r>
              <a:rPr lang="en-US" altLang="en-US" smtClean="0"/>
              <a:t> No consultant required</a:t>
            </a:r>
          </a:p>
          <a:p>
            <a:pPr eaLnBrk="1" hangingPunct="1"/>
            <a:r>
              <a:rPr lang="en-US" altLang="en-US" u="sng" smtClean="0"/>
              <a:t> Do not need job descriptions</a:t>
            </a:r>
          </a:p>
          <a:p>
            <a:pPr eaLnBrk="1" hangingPunct="1"/>
            <a:r>
              <a:rPr lang="en-US" altLang="en-US" smtClean="0"/>
              <a:t> Needs someone who knows the jobs</a:t>
            </a:r>
          </a:p>
          <a:p>
            <a:pPr eaLnBrk="1" hangingPunct="1"/>
            <a:r>
              <a:rPr lang="en-US" altLang="en-US" smtClean="0"/>
              <a:t> No data to support conclusions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91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Whole Job Cons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Subjective</a:t>
            </a:r>
          </a:p>
          <a:p>
            <a:pPr eaLnBrk="1" hangingPunct="1"/>
            <a:r>
              <a:rPr lang="en-US" altLang="en-US" dirty="0" smtClean="0"/>
              <a:t> Hard to defend</a:t>
            </a:r>
          </a:p>
          <a:p>
            <a:pPr eaLnBrk="1" hangingPunct="1"/>
            <a:r>
              <a:rPr lang="en-US" altLang="en-US" dirty="0" smtClean="0"/>
              <a:t> Unclear to employees</a:t>
            </a:r>
          </a:p>
          <a:p>
            <a:pPr eaLnBrk="1" hangingPunct="1"/>
            <a:r>
              <a:rPr lang="en-US" altLang="en-US" dirty="0" smtClean="0"/>
              <a:t> Does not establish price of job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135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Job Descriptions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Examines the job, not the incumbent</a:t>
            </a:r>
          </a:p>
          <a:p>
            <a:r>
              <a:rPr lang="en-US" altLang="en-US" dirty="0" smtClean="0"/>
              <a:t>Includes regular and important features</a:t>
            </a:r>
          </a:p>
          <a:p>
            <a:r>
              <a:rPr lang="en-US" altLang="en-US" dirty="0" smtClean="0"/>
              <a:t>Is clear, concise and accurate</a:t>
            </a:r>
          </a:p>
          <a:p>
            <a:r>
              <a:rPr lang="en-US" altLang="en-US" dirty="0" smtClean="0"/>
              <a:t>Is a snapshot at one point in time</a:t>
            </a:r>
          </a:p>
          <a:p>
            <a:r>
              <a:rPr lang="en-US" altLang="en-US" dirty="0" smtClean="0"/>
              <a:t>Must be kept current</a:t>
            </a:r>
          </a:p>
          <a:p>
            <a:r>
              <a:rPr lang="en-US" altLang="en-US" dirty="0" smtClean="0"/>
              <a:t>Should contain measurable performance standards</a:t>
            </a:r>
          </a:p>
        </p:txBody>
      </p:sp>
    </p:spTree>
    <p:extLst>
      <p:ext uri="{BB962C8B-B14F-4D97-AF65-F5344CB8AC3E}">
        <p14:creationId xmlns:p14="http://schemas.microsoft.com/office/powerpoint/2010/main" val="35121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Market Pricing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Establish hierarchy based on External data</a:t>
            </a:r>
          </a:p>
          <a:p>
            <a:pPr eaLnBrk="1" hangingPunct="1"/>
            <a:r>
              <a:rPr lang="en-US" altLang="en-US" dirty="0" smtClean="0"/>
              <a:t> Market ranks the jobs</a:t>
            </a:r>
          </a:p>
          <a:p>
            <a:pPr eaLnBrk="1" hangingPunct="1"/>
            <a:r>
              <a:rPr lang="en-US" altLang="en-US" dirty="0" smtClean="0"/>
              <a:t> If fortunate, you can match 30-50% of jobs within the market</a:t>
            </a:r>
          </a:p>
          <a:p>
            <a:pPr eaLnBrk="1" hangingPunct="1"/>
            <a:r>
              <a:rPr lang="en-US" altLang="en-US" dirty="0" smtClean="0"/>
              <a:t> Benchmark jobs in each job family</a:t>
            </a:r>
          </a:p>
          <a:p>
            <a:pPr eaLnBrk="1" hangingPunct="1"/>
            <a:r>
              <a:rPr lang="en-US" altLang="en-US" dirty="0" smtClean="0"/>
              <a:t> Slot jobs that don't match through whole job ranking or other system (</a:t>
            </a:r>
            <a:r>
              <a:rPr lang="en-US" altLang="en-US" dirty="0" err="1" smtClean="0"/>
              <a:t>Broadbanding</a:t>
            </a:r>
            <a:r>
              <a:rPr lang="en-US" altLang="en-US" dirty="0" smtClean="0"/>
              <a:t>)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635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Market Price Pros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Easier to recruit and retain employees</a:t>
            </a:r>
          </a:p>
          <a:p>
            <a:pPr lvl="1" eaLnBrk="1" hangingPunct="1"/>
            <a:r>
              <a:rPr lang="en-US" altLang="en-US" smtClean="0"/>
              <a:t>Market is setting the price of jobs</a:t>
            </a:r>
          </a:p>
          <a:p>
            <a:pPr eaLnBrk="1" hangingPunct="1"/>
            <a:r>
              <a:rPr lang="en-US" altLang="en-US" smtClean="0"/>
              <a:t> Understandable; easy to communicate</a:t>
            </a:r>
          </a:p>
          <a:p>
            <a:pPr eaLnBrk="1" hangingPunct="1"/>
            <a:r>
              <a:rPr lang="en-US" altLang="en-US" smtClean="0"/>
              <a:t> Supports a competitive philosophy</a:t>
            </a:r>
          </a:p>
          <a:p>
            <a:pPr eaLnBrk="1" hangingPunct="1"/>
            <a:r>
              <a:rPr lang="en-US" altLang="en-US" smtClean="0"/>
              <a:t>Development and maintenance time minimal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02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Market Price Cons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Heavily dependent upon survey data</a:t>
            </a:r>
          </a:p>
          <a:p>
            <a:pPr lvl="1" eaLnBrk="1" hangingPunct="1"/>
            <a:r>
              <a:rPr lang="en-US" altLang="en-US" dirty="0" smtClean="0"/>
              <a:t>Difficult to find enough solid data</a:t>
            </a:r>
          </a:p>
          <a:p>
            <a:pPr lvl="1" eaLnBrk="1" hangingPunct="1"/>
            <a:r>
              <a:rPr lang="en-US" altLang="en-US" dirty="0" smtClean="0"/>
              <a:t>Survey reports vary</a:t>
            </a:r>
          </a:p>
          <a:p>
            <a:pPr lvl="1" eaLnBrk="1" hangingPunct="1"/>
            <a:r>
              <a:rPr lang="en-US" altLang="en-US" dirty="0" smtClean="0"/>
              <a:t>Survey data must be up-to-date and valid</a:t>
            </a:r>
          </a:p>
          <a:p>
            <a:pPr eaLnBrk="1" hangingPunct="1"/>
            <a:r>
              <a:rPr lang="en-US" altLang="en-US" sz="2800" dirty="0" smtClean="0"/>
              <a:t>Pay decisions based on what others do</a:t>
            </a:r>
          </a:p>
          <a:p>
            <a:pPr eaLnBrk="1" hangingPunct="1"/>
            <a:r>
              <a:rPr lang="en-US" altLang="en-US" sz="2800" dirty="0" smtClean="0"/>
              <a:t>You will not find all of your jobs in a survey</a:t>
            </a:r>
          </a:p>
          <a:p>
            <a:pPr eaLnBrk="1" hangingPunct="1"/>
            <a:r>
              <a:rPr lang="en-US" altLang="en-US" sz="2800" dirty="0" smtClean="0"/>
              <a:t>Some benchmark positions may be overpriced</a:t>
            </a:r>
          </a:p>
          <a:p>
            <a:pPr eaLnBrk="1" hangingPunct="1"/>
            <a:r>
              <a:rPr lang="en-US" altLang="en-US" sz="2800" dirty="0" smtClean="0"/>
              <a:t>If market decreases, what do you do? </a:t>
            </a:r>
          </a:p>
          <a:p>
            <a:pPr eaLnBrk="1" hangingPunct="1"/>
            <a:r>
              <a:rPr lang="en-US" altLang="en-US" sz="2800" dirty="0" smtClean="0"/>
              <a:t>May not be affordable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31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Salary Surveys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3021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1800" dirty="0" smtClean="0"/>
              <a:t>Do they cover your usual recruiting area? </a:t>
            </a:r>
          </a:p>
          <a:p>
            <a:pPr eaLnBrk="1" hangingPunct="1"/>
            <a:r>
              <a:rPr lang="en-US" altLang="en-US" sz="1800" dirty="0" smtClean="0"/>
              <a:t>Defined methodology</a:t>
            </a:r>
          </a:p>
          <a:p>
            <a:pPr lvl="1" eaLnBrk="1" hangingPunct="1"/>
            <a:r>
              <a:rPr lang="en-US" altLang="en-US" sz="1800" dirty="0" smtClean="0"/>
              <a:t>Detailed job descriptions?</a:t>
            </a:r>
          </a:p>
          <a:p>
            <a:pPr lvl="1" eaLnBrk="1" hangingPunct="1"/>
            <a:r>
              <a:rPr lang="en-US" altLang="en-US" sz="1800" dirty="0" smtClean="0"/>
              <a:t>Full time only?</a:t>
            </a:r>
          </a:p>
          <a:p>
            <a:pPr lvl="1" eaLnBrk="1" hangingPunct="1"/>
            <a:r>
              <a:rPr lang="en-US" altLang="en-US" sz="1800" dirty="0" smtClean="0"/>
              <a:t>80% match in duties – do not just match title</a:t>
            </a:r>
          </a:p>
          <a:p>
            <a:pPr lvl="1" eaLnBrk="1" hangingPunct="1"/>
            <a:r>
              <a:rPr lang="en-US" altLang="en-US" sz="1800" dirty="0" smtClean="0"/>
              <a:t>Base wages or total compensation?</a:t>
            </a:r>
          </a:p>
          <a:p>
            <a:pPr lvl="1" eaLnBrk="1" hangingPunct="1"/>
            <a:r>
              <a:rPr lang="en-US" altLang="en-US" sz="1800" dirty="0" smtClean="0"/>
              <a:t>Exclude</a:t>
            </a:r>
          </a:p>
          <a:p>
            <a:pPr lvl="2" eaLnBrk="1" hangingPunct="1"/>
            <a:r>
              <a:rPr lang="en-US" altLang="en-US" sz="1800" dirty="0" smtClean="0"/>
              <a:t>Unique situations; Part time; Shift Premium</a:t>
            </a:r>
          </a:p>
          <a:p>
            <a:pPr lvl="1" eaLnBrk="1" hangingPunct="1"/>
            <a:r>
              <a:rPr lang="en-US" altLang="en-US" sz="1800" dirty="0" smtClean="0"/>
              <a:t>Definitions</a:t>
            </a:r>
          </a:p>
          <a:p>
            <a:pPr lvl="1" eaLnBrk="1" hangingPunct="1"/>
            <a:r>
              <a:rPr lang="en-US" altLang="en-US" sz="1800" dirty="0" smtClean="0"/>
              <a:t>Insufficient data</a:t>
            </a:r>
          </a:p>
          <a:p>
            <a:pPr lvl="1" eaLnBrk="1" hangingPunct="1"/>
            <a:r>
              <a:rPr lang="en-US" altLang="en-US" sz="1800" dirty="0" smtClean="0"/>
              <a:t>Can you get custom data?</a:t>
            </a:r>
          </a:p>
          <a:p>
            <a:pPr lvl="1" eaLnBrk="1" hangingPunct="1"/>
            <a:r>
              <a:rPr lang="en-US" altLang="en-US" sz="1800" dirty="0" smtClean="0"/>
              <a:t>When was data collected?</a:t>
            </a:r>
          </a:p>
          <a:p>
            <a:pPr lvl="2" eaLnBrk="1" hangingPunct="1"/>
            <a:r>
              <a:rPr lang="en-US" altLang="en-US" sz="1400" dirty="0" smtClean="0"/>
              <a:t>Aging results</a:t>
            </a:r>
          </a:p>
        </p:txBody>
      </p:sp>
    </p:spTree>
    <p:extLst>
      <p:ext uri="{BB962C8B-B14F-4D97-AF65-F5344CB8AC3E}">
        <p14:creationId xmlns:p14="http://schemas.microsoft.com/office/powerpoint/2010/main" val="39004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Survey Data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Number of companies</a:t>
            </a:r>
          </a:p>
          <a:p>
            <a:r>
              <a:rPr lang="en-US" altLang="en-US" dirty="0" smtClean="0"/>
              <a:t>Number of incumbents</a:t>
            </a:r>
          </a:p>
          <a:p>
            <a:r>
              <a:rPr lang="en-US" altLang="en-US" dirty="0" smtClean="0"/>
              <a:t>Simple Average</a:t>
            </a:r>
          </a:p>
          <a:p>
            <a:r>
              <a:rPr lang="en-US" altLang="en-US" dirty="0" smtClean="0"/>
              <a:t>Weighted Average</a:t>
            </a:r>
          </a:p>
          <a:p>
            <a:r>
              <a:rPr lang="en-US" altLang="en-US" dirty="0" smtClean="0"/>
              <a:t>Percentiles</a:t>
            </a:r>
          </a:p>
          <a:p>
            <a:r>
              <a:rPr lang="en-US" altLang="en-US" dirty="0" smtClean="0"/>
              <a:t>Rate ranges</a:t>
            </a:r>
          </a:p>
        </p:txBody>
      </p:sp>
    </p:spTree>
    <p:extLst>
      <p:ext uri="{BB962C8B-B14F-4D97-AF65-F5344CB8AC3E}">
        <p14:creationId xmlns:p14="http://schemas.microsoft.com/office/powerpoint/2010/main" val="19193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Statistical Functions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110164"/>
              </p:ext>
            </p:extLst>
          </p:nvPr>
        </p:nvGraphicFramePr>
        <p:xfrm>
          <a:off x="457200" y="1609725"/>
          <a:ext cx="7239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19,577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18,789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Median (Half way into data)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17,899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16,448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15,878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16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environment for compensation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</a:t>
            </a:r>
          </a:p>
          <a:p>
            <a:pPr lvl="1"/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Competition</a:t>
            </a:r>
          </a:p>
          <a:p>
            <a:pPr lvl="2"/>
            <a:r>
              <a:rPr lang="en-US" dirty="0" smtClean="0"/>
              <a:t>Same industry</a:t>
            </a:r>
          </a:p>
          <a:p>
            <a:pPr lvl="2"/>
            <a:r>
              <a:rPr lang="en-US" dirty="0" smtClean="0"/>
              <a:t>Different industry</a:t>
            </a:r>
          </a:p>
          <a:p>
            <a:pPr lvl="1"/>
            <a:r>
              <a:rPr lang="en-US" dirty="0" smtClean="0"/>
              <a:t>Reason for people to seek the position</a:t>
            </a:r>
          </a:p>
          <a:p>
            <a:r>
              <a:rPr lang="en-US" dirty="0" smtClean="0"/>
              <a:t>Internal</a:t>
            </a:r>
          </a:p>
          <a:p>
            <a:pPr lvl="1"/>
            <a:r>
              <a:rPr lang="en-US" dirty="0" smtClean="0"/>
              <a:t>Management thought on total compensation</a:t>
            </a:r>
          </a:p>
          <a:p>
            <a:pPr lvl="1"/>
            <a:r>
              <a:rPr lang="en-US" dirty="0"/>
              <a:t>Ability to pay</a:t>
            </a:r>
          </a:p>
          <a:p>
            <a:pPr lvl="1"/>
            <a:r>
              <a:rPr lang="en-US" dirty="0" smtClean="0"/>
              <a:t>Thoughts on transparency</a:t>
            </a:r>
          </a:p>
          <a:p>
            <a:pPr lvl="1"/>
            <a:r>
              <a:rPr lang="en-US" dirty="0" smtClean="0"/>
              <a:t>What you want to accomplish through pay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5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Means or averages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35497"/>
              </p:ext>
            </p:extLst>
          </p:nvPr>
        </p:nvGraphicFramePr>
        <p:xfrm>
          <a:off x="469900" y="1609416"/>
          <a:ext cx="60960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18,042.73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– simple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477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Mean or Average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8216"/>
              </p:ext>
            </p:extLst>
          </p:nvPr>
        </p:nvGraphicFramePr>
        <p:xfrm>
          <a:off x="457200" y="1622116"/>
          <a:ext cx="7239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Occurrences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58,731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116,460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56,367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72,824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36,006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125,293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69,012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118,979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148,032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15,878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837,592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 837,592/47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Weighted 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17,821.11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282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Salary.com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723899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63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Payscale.com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" y="1463040"/>
            <a:ext cx="77438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0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Indeed.com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828800"/>
            <a:ext cx="7239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15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9"/>
            <a:ext cx="7239000" cy="1143000"/>
          </a:xfrm>
        </p:spPr>
        <p:txBody>
          <a:bodyPr/>
          <a:lstStyle/>
          <a:p>
            <a:pPr algn="ctr"/>
            <a:r>
              <a:rPr lang="en-US" dirty="0" err="1" smtClean="0"/>
              <a:t>Milliman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7548"/>
            <a:ext cx="7239000" cy="525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325" y="-728663"/>
            <a:ext cx="9772650" cy="83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19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8150706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36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5344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4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Problems with survey data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 few participants</a:t>
            </a:r>
          </a:p>
          <a:p>
            <a:pPr eaLnBrk="1" hangingPunct="1"/>
            <a:r>
              <a:rPr lang="en-US" altLang="en-US" dirty="0" smtClean="0"/>
              <a:t>Not focused on your recruiting area</a:t>
            </a:r>
          </a:p>
          <a:p>
            <a:pPr eaLnBrk="1" hangingPunct="1"/>
            <a:r>
              <a:rPr lang="en-US" altLang="en-US" dirty="0" smtClean="0"/>
              <a:t>Different information available to employees</a:t>
            </a:r>
          </a:p>
          <a:p>
            <a:pPr lvl="1" eaLnBrk="1" hangingPunct="1"/>
            <a:r>
              <a:rPr lang="en-US" altLang="en-US" dirty="0" smtClean="0"/>
              <a:t>Salary.com</a:t>
            </a:r>
          </a:p>
          <a:p>
            <a:pPr lvl="1" eaLnBrk="1" hangingPunct="1"/>
            <a:r>
              <a:rPr lang="en-US" altLang="en-US" dirty="0" smtClean="0"/>
              <a:t>Payscale.com</a:t>
            </a:r>
          </a:p>
          <a:p>
            <a:pPr lvl="1" eaLnBrk="1" hangingPunct="1"/>
            <a:r>
              <a:rPr lang="en-US" altLang="en-US" dirty="0" smtClean="0"/>
              <a:t>Glassdoor.com</a:t>
            </a:r>
          </a:p>
          <a:p>
            <a:pPr lvl="1" eaLnBrk="1" hangingPunct="1"/>
            <a:r>
              <a:rPr lang="en-US" altLang="en-US" dirty="0" smtClean="0"/>
              <a:t>From recruiters</a:t>
            </a:r>
          </a:p>
          <a:p>
            <a:pPr lvl="1" eaLnBrk="1" hangingPunct="1"/>
            <a:r>
              <a:rPr lang="en-US" altLang="en-US" dirty="0" smtClean="0"/>
              <a:t>Industry associations</a:t>
            </a:r>
          </a:p>
        </p:txBody>
      </p:sp>
    </p:spTree>
    <p:extLst>
      <p:ext uri="{BB962C8B-B14F-4D97-AF65-F5344CB8AC3E}">
        <p14:creationId xmlns:p14="http://schemas.microsoft.com/office/powerpoint/2010/main" val="16889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What is Compensation?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/>
              <a:t>Direct Compensation</a:t>
            </a:r>
          </a:p>
          <a:p>
            <a:pPr lvl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Salaries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Wages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Overtime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Commissions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Bonuses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Profit Sharing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Gainsharing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6148" name="Content Placeholder 6"/>
          <p:cNvSpPr>
            <a:spLocks noGrp="1"/>
          </p:cNvSpPr>
          <p:nvPr>
            <p:ph sz="half" idx="2"/>
          </p:nvPr>
        </p:nvSpPr>
        <p:spPr>
          <a:xfrm>
            <a:off x="4078224" y="1600200"/>
            <a:ext cx="4038600" cy="430212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/>
              <a:t>Indirect Compensation</a:t>
            </a:r>
          </a:p>
          <a:p>
            <a:pPr lvl="1" eaLnBrk="1" hangingPunct="1"/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Pay for Time Not Worked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Vacations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Sick Leave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PTO (Paid time off)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Breaks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Holiday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Snow Days</a:t>
            </a:r>
          </a:p>
          <a:p>
            <a:pPr lvl="1" eaLnBrk="1" hangingPunct="1"/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Insurance Plans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Medical 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Dental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Life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Section 125 “Cafeteria”</a:t>
            </a:r>
          </a:p>
          <a:p>
            <a:pPr lvl="1" eaLnBrk="1" hangingPunct="1"/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Security Plans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401(k)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Pension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Disability Insurance</a:t>
            </a:r>
          </a:p>
          <a:p>
            <a:pPr lvl="1" eaLnBrk="1" hangingPunct="1"/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Employee Services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Educational Assistance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Recreational programs</a:t>
            </a:r>
          </a:p>
          <a:p>
            <a:pPr eaLnBrk="1" hangingPunct="1"/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513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4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Market Pricing Exercise</a:t>
            </a:r>
          </a:p>
        </p:txBody>
      </p:sp>
      <p:sp>
        <p:nvSpPr>
          <p:cNvPr id="3584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en-US" altLang="en-US" dirty="0" smtClean="0">
                <a:latin typeface="Arial" panose="020B0604020202020204" pitchFamily="34" charset="0"/>
              </a:rPr>
              <a:t>Based on your Compensation Philosophy, determine market prices for selected jobs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1.09 – </a:t>
            </a:r>
            <a:r>
              <a:rPr lang="en-US" altLang="en-US" dirty="0" smtClean="0">
                <a:latin typeface="Arial" panose="020B0604020202020204" pitchFamily="34" charset="0"/>
              </a:rPr>
              <a:t>Receptionist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2.05 – </a:t>
            </a:r>
            <a:r>
              <a:rPr lang="en-US" altLang="en-US" dirty="0" smtClean="0">
                <a:latin typeface="Arial" panose="020B0604020202020204" pitchFamily="34" charset="0"/>
              </a:rPr>
              <a:t>Payroll Clerk – Intermediate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1.07 – </a:t>
            </a:r>
            <a:r>
              <a:rPr lang="en-US" altLang="en-US" dirty="0" smtClean="0">
                <a:latin typeface="Arial" panose="020B0604020202020204" pitchFamily="34" charset="0"/>
              </a:rPr>
              <a:t>Administrative Assistant – Senior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3.10 – </a:t>
            </a:r>
            <a:r>
              <a:rPr lang="en-US" altLang="en-US" dirty="0" smtClean="0">
                <a:latin typeface="Arial" panose="020B0604020202020204" pitchFamily="34" charset="0"/>
              </a:rPr>
              <a:t>Compensation Analyst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2.07 – </a:t>
            </a:r>
            <a:r>
              <a:rPr lang="en-US" altLang="en-US" dirty="0" smtClean="0">
                <a:latin typeface="Arial" panose="020B0604020202020204" pitchFamily="34" charset="0"/>
              </a:rPr>
              <a:t>Accountant – Intermediate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</a:rPr>
              <a:t>5.12 – Database Analyst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3.05 – </a:t>
            </a:r>
            <a:r>
              <a:rPr lang="en-US" altLang="en-US" dirty="0" smtClean="0">
                <a:latin typeface="Arial" panose="020B0604020202020204" pitchFamily="34" charset="0"/>
              </a:rPr>
              <a:t>Human Resource Generalist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2.19 – </a:t>
            </a:r>
            <a:r>
              <a:rPr lang="en-US" altLang="en-US" dirty="0" smtClean="0">
                <a:latin typeface="Arial" panose="020B0604020202020204" pitchFamily="34" charset="0"/>
              </a:rPr>
              <a:t>Risk Management/Loss Control Manager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</a:rPr>
              <a:t>2.02 – Accounting Clerk – Intermediate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</a:rPr>
              <a:t>3.16 </a:t>
            </a:r>
            <a:r>
              <a:rPr lang="en-US" altLang="en-US" dirty="0">
                <a:latin typeface="Arial" panose="020B0604020202020204" pitchFamily="34" charset="0"/>
              </a:rPr>
              <a:t>– </a:t>
            </a:r>
            <a:r>
              <a:rPr lang="en-US" altLang="en-US" dirty="0" smtClean="0">
                <a:latin typeface="Arial" panose="020B0604020202020204" pitchFamily="34" charset="0"/>
              </a:rPr>
              <a:t>Human Resource Manager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</a:rPr>
              <a:t>4.01 – Public Relations Specialist</a:t>
            </a:r>
          </a:p>
        </p:txBody>
      </p:sp>
    </p:spTree>
    <p:extLst>
      <p:ext uri="{BB962C8B-B14F-4D97-AF65-F5344CB8AC3E}">
        <p14:creationId xmlns:p14="http://schemas.microsoft.com/office/powerpoint/2010/main" val="37508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Salary Grades – For the Job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 the job, not the individual </a:t>
            </a:r>
          </a:p>
          <a:p>
            <a:pPr eaLnBrk="1" hangingPunct="1"/>
            <a:r>
              <a:rPr lang="en-US" altLang="en-US" dirty="0" smtClean="0"/>
              <a:t>Purpose of Grades</a:t>
            </a:r>
          </a:p>
          <a:p>
            <a:pPr lvl="1" eaLnBrk="1" hangingPunct="1"/>
            <a:r>
              <a:rPr lang="en-US" altLang="en-US" dirty="0" smtClean="0"/>
              <a:t>Administration</a:t>
            </a:r>
          </a:p>
          <a:p>
            <a:pPr lvl="1" eaLnBrk="1" hangingPunct="1"/>
            <a:r>
              <a:rPr lang="en-US" altLang="en-US" dirty="0" smtClean="0"/>
              <a:t>Cost control</a:t>
            </a:r>
          </a:p>
          <a:p>
            <a:pPr lvl="1" eaLnBrk="1" hangingPunct="1"/>
            <a:r>
              <a:rPr lang="en-US" altLang="en-US" dirty="0" smtClean="0"/>
              <a:t>Clear career progression/paths</a:t>
            </a:r>
          </a:p>
          <a:p>
            <a:pPr lvl="1" eaLnBrk="1" hangingPunct="1"/>
            <a:r>
              <a:rPr lang="en-US" altLang="en-US" dirty="0" smtClean="0"/>
              <a:t>Jobs belong together</a:t>
            </a:r>
          </a:p>
          <a:p>
            <a:pPr lvl="1" eaLnBrk="1" hangingPunct="1"/>
            <a:r>
              <a:rPr lang="en-US" altLang="en-US" dirty="0" smtClean="0"/>
              <a:t>Jobs belong in different grades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520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81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Salary Range</a:t>
            </a:r>
            <a:br>
              <a:rPr lang="en-US" dirty="0" smtClean="0"/>
            </a:br>
            <a:r>
              <a:rPr lang="en-US" dirty="0" smtClean="0"/>
              <a:t>For the individual in the job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Range has a structure</a:t>
            </a:r>
          </a:p>
          <a:p>
            <a:r>
              <a:rPr lang="en-US" sz="2400" dirty="0" smtClean="0"/>
              <a:t>Based on the midpoint of the job</a:t>
            </a:r>
          </a:p>
          <a:p>
            <a:r>
              <a:rPr lang="en-US" sz="2400" dirty="0" smtClean="0"/>
              <a:t>The Midpoint is where every employee who is doing 100% of their job should be</a:t>
            </a:r>
          </a:p>
          <a:p>
            <a:r>
              <a:rPr lang="en-US" sz="2400" dirty="0" smtClean="0"/>
              <a:t>The Minimum is where you start looking at wage for hiring new or newly promoted employees</a:t>
            </a:r>
          </a:p>
          <a:p>
            <a:r>
              <a:rPr lang="en-US" sz="2400" dirty="0" smtClean="0"/>
              <a:t>The Maximum is that – regardless of who is in that particular job - that should be the absolute maximum that you should pay</a:t>
            </a:r>
          </a:p>
          <a:p>
            <a:r>
              <a:rPr lang="en-US" sz="2400" dirty="0" smtClean="0"/>
              <a:t>Range can be broken down into sub-ranges for precision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048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Compa</a:t>
            </a:r>
            <a:r>
              <a:rPr lang="en-US" dirty="0" smtClean="0"/>
              <a:t>-Ratio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Salary divided by midpoint</a:t>
            </a:r>
          </a:p>
          <a:p>
            <a:pPr lvl="1"/>
            <a:r>
              <a:rPr lang="en-US" dirty="0" smtClean="0"/>
              <a:t>Midpoint = $2,000</a:t>
            </a:r>
          </a:p>
          <a:p>
            <a:pPr lvl="1"/>
            <a:r>
              <a:rPr lang="en-US" dirty="0" smtClean="0"/>
              <a:t>Salary = $1,800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Compa</a:t>
            </a:r>
            <a:r>
              <a:rPr lang="en-US" dirty="0" smtClean="0"/>
              <a:t>-Ratio for that midpoint?</a:t>
            </a:r>
          </a:p>
          <a:p>
            <a:pPr marL="530352" lvl="2" indent="0">
              <a:buNone/>
            </a:pPr>
            <a:r>
              <a:rPr lang="en-US" dirty="0" smtClean="0"/>
              <a:t>1800 / 2000= .9</a:t>
            </a:r>
          </a:p>
          <a:p>
            <a:pPr lvl="1"/>
            <a:r>
              <a:rPr lang="en-US" dirty="0" err="1" smtClean="0"/>
              <a:t>Compa</a:t>
            </a:r>
            <a:r>
              <a:rPr lang="en-US" dirty="0" smtClean="0"/>
              <a:t>-Ratio = .90 or 90%</a:t>
            </a:r>
          </a:p>
          <a:p>
            <a:pPr lvl="1"/>
            <a:r>
              <a:rPr lang="en-US" dirty="0" smtClean="0"/>
              <a:t>2200 / 2000 =  1.10 or 110%</a:t>
            </a:r>
          </a:p>
          <a:p>
            <a:r>
              <a:rPr lang="en-US" dirty="0" smtClean="0"/>
              <a:t>This tells you range penetration – how far the salary is into the range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6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838200" y="6168955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838200" y="455955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661410" y="594644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63541" y="440218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Midpoint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762000" y="270298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476948" y="251073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21903" y="251832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120% of midpoint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58116" y="594644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80% of midpoint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58116" y="185982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Compa</a:t>
            </a:r>
            <a:r>
              <a:rPr lang="en-US" dirty="0" smtClean="0"/>
              <a:t>-Ratio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82498" y="435369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 of midpoint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1000" y="130827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Salary Range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62000" y="3329046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762000" y="3916831"/>
            <a:ext cx="1992630" cy="15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838200" y="5087244"/>
            <a:ext cx="1992630" cy="38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838200" y="562737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146686" y="545450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88% of midpoint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46687" y="490111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96% of midpoint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082498" y="374173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104% of midpoint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1903" y="314438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112 % of midpoint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9970" y="406356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Fully satisfactory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0363" y="569812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 level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2350" y="3435983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Consistent competence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60363" y="51399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Developing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9970" y="4651472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Approaching competence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1046" y="2860566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 &amp; performance mastery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597098" y="438907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$2,000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12772" y="598428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$1,600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572413" y="314870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$2,240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597097" y="54443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$1,760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583451" y="4939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$1,920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583452" y="37677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$2,080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572412" y="252285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$2,400</a:t>
            </a:r>
            <a:endParaRPr lang="en-US" dirty="0"/>
          </a:p>
        </p:txBody>
      </p:sp>
      <p:sp>
        <p:nvSpPr>
          <p:cNvPr id="48" name="Flowchart: Or 47"/>
          <p:cNvSpPr/>
          <p:nvPr/>
        </p:nvSpPr>
        <p:spPr bwMode="auto">
          <a:xfrm>
            <a:off x="2457863" y="5408098"/>
            <a:ext cx="195192" cy="152817"/>
          </a:xfrm>
          <a:prstGeom prst="flowChartOr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3" grpId="0"/>
      <p:bldP spid="44" grpId="0"/>
      <p:bldP spid="45" grpId="0"/>
      <p:bldP spid="46" grpId="0"/>
      <p:bldP spid="47" grpId="0"/>
      <p:bldP spid="48" grpId="0" animBg="1"/>
      <p:bldP spid="48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Build Salary Grades from midpoints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9725"/>
            <a:ext cx="7239000" cy="48466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Start with grade 1 midpoint with 10% increase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59436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19800" y="5943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 1 - $1,500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95400" y="54864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05286" y="53017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 2 - $1,650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800" y="49530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23429" y="4572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 3 - $1,815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048000" y="4343400"/>
            <a:ext cx="1030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37943" y="3977697"/>
            <a:ext cx="207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 4 - $1,995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107253" y="3585030"/>
            <a:ext cx="874776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23429" y="3410682"/>
            <a:ext cx="202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 5 - $2,196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Building Grades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30796"/>
              </p:ext>
            </p:extLst>
          </p:nvPr>
        </p:nvGraphicFramePr>
        <p:xfrm>
          <a:off x="381001" y="4800600"/>
          <a:ext cx="7449456" cy="1462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0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0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07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07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Maximum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21,600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23,760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26,136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28,750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31,625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34,787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38,266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42,092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46,302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50,932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56,025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Midpoint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19,800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21,780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23,958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26,354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28,989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31,888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35,077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38,585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42,443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46,687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Minimum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14,400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15,840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17,424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19,166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21,083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23,191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25,510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28,062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30,868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33,954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37,350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Increase between grades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065554"/>
              </p:ext>
            </p:extLst>
          </p:nvPr>
        </p:nvGraphicFramePr>
        <p:xfrm>
          <a:off x="304802" y="2971800"/>
          <a:ext cx="7507512" cy="1462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5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5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5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5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56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56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Maximum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1,980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2,178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2,396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2,635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2,899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3,508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3,858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4,244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4,669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Midpoint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1,650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1,815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1,997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2,196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2,416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2,657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2,923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3,215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3,537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3,891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Minimum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1,320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1,452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1,597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1,757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1,933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2,126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2,338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2,572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2,830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Increase between grades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284867"/>
              </p:ext>
            </p:extLst>
          </p:nvPr>
        </p:nvGraphicFramePr>
        <p:xfrm>
          <a:off x="261257" y="1143000"/>
          <a:ext cx="7467600" cy="1462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Grade 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Maximum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Midpoint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13.94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Minimum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11.15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Increase between grades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4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Broadbanding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Consolidating salary grades</a:t>
            </a:r>
          </a:p>
          <a:p>
            <a:pPr lvl="1"/>
            <a:r>
              <a:rPr lang="en-US" dirty="0" smtClean="0"/>
              <a:t>Rather than 15 grades, </a:t>
            </a:r>
            <a:r>
              <a:rPr lang="en-US" dirty="0" err="1" smtClean="0"/>
              <a:t>Broadbanding</a:t>
            </a:r>
            <a:r>
              <a:rPr lang="en-US" dirty="0" smtClean="0"/>
              <a:t> may only list 5-6</a:t>
            </a:r>
          </a:p>
          <a:p>
            <a:r>
              <a:rPr lang="en-US" dirty="0" smtClean="0"/>
              <a:t>Ranges are significantly larger</a:t>
            </a:r>
          </a:p>
          <a:p>
            <a:r>
              <a:rPr lang="en-US" dirty="0" smtClean="0"/>
              <a:t>Bands contain “Control Points”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300" dirty="0" smtClean="0"/>
              <a:t>Those utilizing</a:t>
            </a:r>
          </a:p>
          <a:p>
            <a:pPr lvl="1"/>
            <a:r>
              <a:rPr lang="en-US" dirty="0" smtClean="0"/>
              <a:t>Bank </a:t>
            </a:r>
            <a:r>
              <a:rPr lang="en-US" dirty="0"/>
              <a:t>of America</a:t>
            </a:r>
          </a:p>
          <a:p>
            <a:pPr lvl="1"/>
            <a:r>
              <a:rPr lang="en-US" dirty="0"/>
              <a:t>Baxter Healthcare</a:t>
            </a:r>
          </a:p>
          <a:p>
            <a:pPr lvl="1"/>
            <a:r>
              <a:rPr lang="en-US" dirty="0"/>
              <a:t>Boeing</a:t>
            </a:r>
          </a:p>
          <a:p>
            <a:pPr lvl="1"/>
            <a:r>
              <a:rPr lang="en-US" dirty="0"/>
              <a:t>Eli Lilly</a:t>
            </a:r>
          </a:p>
          <a:p>
            <a:pPr lvl="1"/>
            <a:r>
              <a:rPr lang="en-US" dirty="0"/>
              <a:t>General Electric</a:t>
            </a:r>
          </a:p>
          <a:p>
            <a:pPr lvl="1"/>
            <a:r>
              <a:rPr lang="en-US" dirty="0"/>
              <a:t>Georgia-Pacific</a:t>
            </a:r>
          </a:p>
          <a:p>
            <a:pPr lvl="1"/>
            <a:r>
              <a:rPr lang="en-US" dirty="0"/>
              <a:t>IBM</a:t>
            </a:r>
          </a:p>
          <a:p>
            <a:pPr lvl="1"/>
            <a:r>
              <a:rPr lang="en-US" dirty="0"/>
              <a:t>Merrill Lynch</a:t>
            </a:r>
          </a:p>
          <a:p>
            <a:pPr lvl="1"/>
            <a:r>
              <a:rPr lang="en-US" dirty="0"/>
              <a:t>Sears, Roebuck</a:t>
            </a:r>
          </a:p>
          <a:p>
            <a:pPr lvl="1"/>
            <a:r>
              <a:rPr lang="en-US" dirty="0"/>
              <a:t>The Scotts </a:t>
            </a:r>
            <a:r>
              <a:rPr lang="en-US" dirty="0" smtClean="0"/>
              <a:t>Company</a:t>
            </a:r>
          </a:p>
          <a:p>
            <a:pPr lvl="1"/>
            <a:r>
              <a:rPr lang="en-US" dirty="0" smtClean="0"/>
              <a:t>Central </a:t>
            </a:r>
            <a:r>
              <a:rPr lang="en-US" dirty="0"/>
              <a:t>Intelligence Agency</a:t>
            </a:r>
          </a:p>
          <a:p>
            <a:pPr lvl="1"/>
            <a:r>
              <a:rPr lang="en-US" dirty="0"/>
              <a:t>General Accounting Office</a:t>
            </a:r>
          </a:p>
          <a:p>
            <a:pPr lvl="1"/>
            <a:r>
              <a:rPr lang="en-US" dirty="0"/>
              <a:t>Department of Commerce</a:t>
            </a:r>
          </a:p>
          <a:p>
            <a:pPr lvl="1"/>
            <a:r>
              <a:rPr lang="en-US" dirty="0"/>
              <a:t>Department of the Air Force</a:t>
            </a:r>
          </a:p>
          <a:p>
            <a:pPr lvl="1"/>
            <a:r>
              <a:rPr lang="en-US" dirty="0"/>
              <a:t>Department of the Navy</a:t>
            </a:r>
          </a:p>
          <a:p>
            <a:pPr lvl="1"/>
            <a:r>
              <a:rPr lang="en-US" dirty="0"/>
              <a:t>Transportation / Federal Aviation Administration</a:t>
            </a:r>
          </a:p>
          <a:p>
            <a:pPr lvl="1"/>
            <a:r>
              <a:rPr lang="en-US" dirty="0"/>
              <a:t>Treasury / Internal Revenue Service</a:t>
            </a:r>
          </a:p>
          <a:p>
            <a:pPr lvl="1"/>
            <a:r>
              <a:rPr lang="en-US" dirty="0"/>
              <a:t>Treasury / Office of the Comptroller of the Currency</a:t>
            </a:r>
          </a:p>
          <a:p>
            <a:pPr lvl="1"/>
            <a:r>
              <a:rPr lang="en-US" dirty="0"/>
              <a:t>City of Charlotte, North Carolina</a:t>
            </a:r>
          </a:p>
          <a:p>
            <a:pPr lvl="1"/>
            <a:r>
              <a:rPr lang="en-US" dirty="0"/>
              <a:t>State of South Carolina</a:t>
            </a:r>
          </a:p>
          <a:p>
            <a:pPr lvl="1"/>
            <a:r>
              <a:rPr lang="en-US" dirty="0"/>
              <a:t>State of </a:t>
            </a:r>
            <a:r>
              <a:rPr lang="en-US" dirty="0" smtClean="0"/>
              <a:t>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5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>
          <a:xfrm>
            <a:off x="439674" y="0"/>
            <a:ext cx="7242048" cy="5581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err="1" smtClean="0"/>
              <a:t>Broadbanding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990600" y="1463040"/>
            <a:ext cx="2819400" cy="509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5410200"/>
            <a:ext cx="4572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2900" y="4953000"/>
            <a:ext cx="4572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2800" y="4468586"/>
            <a:ext cx="457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2700" y="3973286"/>
            <a:ext cx="457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32298" y="1463040"/>
            <a:ext cx="2667000" cy="509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26804" y="3706586"/>
            <a:ext cx="660400" cy="243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87204" y="2504803"/>
            <a:ext cx="762000" cy="2118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49204" y="1540873"/>
            <a:ext cx="732518" cy="1927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60698" y="6092009"/>
            <a:ext cx="110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1,500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60698" y="5388429"/>
            <a:ext cx="7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71910" y="4630688"/>
            <a:ext cx="7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2,500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60698" y="3973286"/>
            <a:ext cx="7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3,000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698" y="3392686"/>
            <a:ext cx="76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3,500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78224" y="268511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4,000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09900" y="3392686"/>
            <a:ext cx="495300" cy="1075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47800" y="914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Grades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26804" y="914400"/>
            <a:ext cx="239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Broadbanding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4500" y="5528032"/>
            <a:ext cx="662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1"/>
            <a:endCxn id="9" idx="3"/>
          </p:cNvCxnSpPr>
          <p:nvPr/>
        </p:nvCxnSpPr>
        <p:spPr>
          <a:xfrm>
            <a:off x="5526804" y="4925786"/>
            <a:ext cx="66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24500" y="4342618"/>
            <a:ext cx="662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87204" y="4157952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1"/>
            <a:endCxn id="10" idx="3"/>
          </p:cNvCxnSpPr>
          <p:nvPr/>
        </p:nvCxnSpPr>
        <p:spPr>
          <a:xfrm>
            <a:off x="6187204" y="3563983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81" name="Straight Connector 46080"/>
          <p:cNvCxnSpPr/>
          <p:nvPr/>
        </p:nvCxnSpPr>
        <p:spPr>
          <a:xfrm>
            <a:off x="6187204" y="2990584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84" name="Straight Connector 46083"/>
          <p:cNvCxnSpPr/>
          <p:nvPr/>
        </p:nvCxnSpPr>
        <p:spPr>
          <a:xfrm>
            <a:off x="6949204" y="2805918"/>
            <a:ext cx="732518" cy="13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86" name="Straight Connector 46085"/>
          <p:cNvCxnSpPr/>
          <p:nvPr/>
        </p:nvCxnSpPr>
        <p:spPr>
          <a:xfrm>
            <a:off x="6949204" y="2209800"/>
            <a:ext cx="7325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err="1" smtClean="0"/>
              <a:t>Broadbanding</a:t>
            </a:r>
            <a:r>
              <a:rPr lang="en-US" altLang="en-US" dirty="0" smtClean="0"/>
              <a:t> Advantages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 dirty="0" smtClean="0"/>
              <a:t>Fewer levels</a:t>
            </a:r>
          </a:p>
          <a:p>
            <a:pPr eaLnBrk="1" hangingPunct="1"/>
            <a:r>
              <a:rPr lang="en-US" altLang="en-US" sz="2600" dirty="0" smtClean="0"/>
              <a:t>Less emphasis on hierarchy</a:t>
            </a:r>
          </a:p>
          <a:p>
            <a:pPr eaLnBrk="1" hangingPunct="1"/>
            <a:r>
              <a:rPr lang="en-US" altLang="en-US" sz="2600" dirty="0" smtClean="0"/>
              <a:t>More managerial freedom</a:t>
            </a:r>
          </a:p>
          <a:p>
            <a:pPr eaLnBrk="1" hangingPunct="1"/>
            <a:r>
              <a:rPr lang="en-US" altLang="en-US" sz="2600" dirty="0" smtClean="0"/>
              <a:t>Managers have more flexibility to move employees through ranges</a:t>
            </a:r>
          </a:p>
          <a:p>
            <a:pPr eaLnBrk="1" hangingPunct="1"/>
            <a:r>
              <a:rPr lang="en-US" altLang="en-US" sz="2600" dirty="0" smtClean="0"/>
              <a:t>Avoids conflict with employees concerning job grades</a:t>
            </a:r>
          </a:p>
          <a:p>
            <a:pPr eaLnBrk="1" hangingPunct="1"/>
            <a:r>
              <a:rPr lang="en-US" altLang="en-US" sz="2600" dirty="0" smtClean="0"/>
              <a:t>Allows more movement within ranges in flat organizations</a:t>
            </a:r>
          </a:p>
          <a:p>
            <a:pPr eaLnBrk="1" hangingPunct="1"/>
            <a:r>
              <a:rPr lang="en-US" altLang="en-US" sz="2600" dirty="0" smtClean="0"/>
              <a:t>Requires commitment to training and development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82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Successful Pay Systems are: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Legal compliance with laws and regulations</a:t>
            </a:r>
          </a:p>
          <a:p>
            <a:pPr lvl="1"/>
            <a:r>
              <a:rPr lang="en-US" altLang="en-US" dirty="0"/>
              <a:t>Defensible</a:t>
            </a:r>
          </a:p>
          <a:p>
            <a:r>
              <a:rPr lang="en-US" altLang="en-US" dirty="0" smtClean="0"/>
              <a:t>Understandable</a:t>
            </a:r>
          </a:p>
          <a:p>
            <a:r>
              <a:rPr lang="en-US" altLang="en-US" dirty="0"/>
              <a:t>Adaptable</a:t>
            </a:r>
          </a:p>
          <a:p>
            <a:r>
              <a:rPr lang="en-US" altLang="en-US" dirty="0"/>
              <a:t>Consistent</a:t>
            </a:r>
          </a:p>
          <a:p>
            <a:r>
              <a:rPr lang="en-US" altLang="en-US" dirty="0"/>
              <a:t>Fiscally Sound</a:t>
            </a:r>
          </a:p>
          <a:p>
            <a:pPr eaLnBrk="1" hangingPunct="1"/>
            <a:r>
              <a:rPr lang="en-US" altLang="en-US" dirty="0" smtClean="0"/>
              <a:t>Equitable </a:t>
            </a:r>
          </a:p>
          <a:p>
            <a:pPr lvl="1"/>
            <a:r>
              <a:rPr lang="en-US" altLang="en-US" dirty="0" smtClean="0"/>
              <a:t>Externally</a:t>
            </a:r>
          </a:p>
          <a:p>
            <a:pPr lvl="1"/>
            <a:r>
              <a:rPr lang="en-US" altLang="en-US" dirty="0" smtClean="0"/>
              <a:t>Internally </a:t>
            </a:r>
          </a:p>
          <a:p>
            <a:pPr lvl="1"/>
            <a:r>
              <a:rPr lang="en-US" altLang="en-US" dirty="0" smtClean="0"/>
              <a:t>Individually</a:t>
            </a:r>
          </a:p>
        </p:txBody>
      </p:sp>
    </p:spTree>
    <p:extLst>
      <p:ext uri="{BB962C8B-B14F-4D97-AF65-F5344CB8AC3E}">
        <p14:creationId xmlns:p14="http://schemas.microsoft.com/office/powerpoint/2010/main" val="73156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err="1" smtClean="0"/>
              <a:t>Broadbanding</a:t>
            </a:r>
            <a:r>
              <a:rPr lang="en-US" altLang="en-US" dirty="0" smtClean="0"/>
              <a:t> Disadvantages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Lack of career growth</a:t>
            </a:r>
          </a:p>
          <a:p>
            <a:pPr eaLnBrk="1" hangingPunct="1"/>
            <a:r>
              <a:rPr lang="en-US" altLang="en-US" dirty="0" smtClean="0"/>
              <a:t>Requires excellent communications</a:t>
            </a:r>
          </a:p>
          <a:p>
            <a:pPr eaLnBrk="1" hangingPunct="1"/>
            <a:r>
              <a:rPr lang="en-US" altLang="en-US" dirty="0" smtClean="0"/>
              <a:t>Requires high level of trust</a:t>
            </a:r>
          </a:p>
          <a:p>
            <a:pPr eaLnBrk="1" hangingPunct="1"/>
            <a:r>
              <a:rPr lang="en-US" altLang="en-US" dirty="0" smtClean="0"/>
              <a:t>Requires continual development to increase in the band</a:t>
            </a:r>
          </a:p>
          <a:p>
            <a:pPr eaLnBrk="1" hangingPunct="1"/>
            <a:r>
              <a:rPr lang="en-US" altLang="en-US" dirty="0" smtClean="0"/>
              <a:t>Too much latitude in light of Ledbetter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7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Point Factor Method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 Determine factors, degrees and point values</a:t>
            </a:r>
          </a:p>
          <a:p>
            <a:pPr eaLnBrk="1" hangingPunct="1"/>
            <a:r>
              <a:rPr lang="en-US" altLang="en-US" dirty="0" smtClean="0"/>
              <a:t> Analyze jobs compared to the degree within each factor</a:t>
            </a:r>
          </a:p>
          <a:p>
            <a:pPr lvl="1"/>
            <a:r>
              <a:rPr lang="en-US" altLang="en-US" dirty="0" smtClean="0"/>
              <a:t>Factor = education</a:t>
            </a:r>
          </a:p>
          <a:p>
            <a:pPr lvl="1"/>
            <a:r>
              <a:rPr lang="en-US" altLang="en-US" dirty="0" smtClean="0"/>
              <a:t>Degree = level of education required</a:t>
            </a:r>
          </a:p>
          <a:p>
            <a:pPr eaLnBrk="1" hangingPunct="1"/>
            <a:r>
              <a:rPr lang="en-US" altLang="en-US" dirty="0" smtClean="0"/>
              <a:t> Assign points to each degree</a:t>
            </a:r>
          </a:p>
          <a:p>
            <a:pPr eaLnBrk="1" hangingPunct="1"/>
            <a:r>
              <a:rPr lang="en-US" altLang="en-US" dirty="0" smtClean="0"/>
              <a:t> Calculate totals for each job</a:t>
            </a:r>
          </a:p>
          <a:p>
            <a:pPr eaLnBrk="1" hangingPunct="1"/>
            <a:r>
              <a:rPr lang="en-US" altLang="en-US" dirty="0" smtClean="0"/>
              <a:t> Arrange jobs from lowest to highest points</a:t>
            </a:r>
          </a:p>
          <a:p>
            <a:pPr eaLnBrk="1" hangingPunct="1"/>
            <a:r>
              <a:rPr lang="en-US" altLang="en-US" dirty="0" smtClean="0"/>
              <a:t>Rather than having grades or bands…</a:t>
            </a:r>
          </a:p>
          <a:p>
            <a:pPr lvl="1"/>
            <a:r>
              <a:rPr lang="en-US" altLang="en-US" dirty="0" smtClean="0"/>
              <a:t>Each individual position has it’s own midpoint, minimum and maximum based on the content of the job. 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159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Point Factor Advantages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Objective</a:t>
            </a:r>
          </a:p>
          <a:p>
            <a:pPr eaLnBrk="1" hangingPunct="1"/>
            <a:r>
              <a:rPr lang="en-US" altLang="en-US" dirty="0" smtClean="0"/>
              <a:t> Based on market data</a:t>
            </a:r>
          </a:p>
          <a:p>
            <a:pPr lvl="1"/>
            <a:r>
              <a:rPr lang="en-US" altLang="en-US" dirty="0" smtClean="0"/>
              <a:t>Must have solid market data</a:t>
            </a:r>
          </a:p>
          <a:p>
            <a:pPr eaLnBrk="1" hangingPunct="1"/>
            <a:r>
              <a:rPr lang="en-US" altLang="en-US" dirty="0" smtClean="0"/>
              <a:t> Defensible</a:t>
            </a:r>
          </a:p>
          <a:p>
            <a:pPr eaLnBrk="1" hangingPunct="1"/>
            <a:r>
              <a:rPr lang="en-US" altLang="en-US" dirty="0" smtClean="0"/>
              <a:t> Handles many jobs</a:t>
            </a:r>
          </a:p>
          <a:p>
            <a:pPr eaLnBrk="1" hangingPunct="1"/>
            <a:r>
              <a:rPr lang="en-US" altLang="en-US" dirty="0" smtClean="0"/>
              <a:t> Adaptable</a:t>
            </a:r>
          </a:p>
          <a:p>
            <a:pPr eaLnBrk="1" hangingPunct="1"/>
            <a:r>
              <a:rPr lang="en-US" altLang="en-US" dirty="0" smtClean="0"/>
              <a:t>With good data, you can project midpoints and ranges per position</a:t>
            </a:r>
          </a:p>
          <a:p>
            <a:pPr eaLnBrk="1" hangingPunct="1"/>
            <a:r>
              <a:rPr lang="en-US" altLang="en-US" dirty="0" smtClean="0"/>
              <a:t>Can compare “apples” with “oranges”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443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Point Factor Disadvantages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Takes time</a:t>
            </a:r>
          </a:p>
          <a:p>
            <a:pPr eaLnBrk="1" hangingPunct="1"/>
            <a:r>
              <a:rPr lang="en-US" altLang="en-US" dirty="0" smtClean="0"/>
              <a:t>Needs trained staff</a:t>
            </a:r>
          </a:p>
          <a:p>
            <a:pPr eaLnBrk="1" hangingPunct="1"/>
            <a:r>
              <a:rPr lang="en-US" altLang="en-US" dirty="0" smtClean="0"/>
              <a:t>Takes time and understanding of system to communicate</a:t>
            </a:r>
          </a:p>
          <a:p>
            <a:pPr eaLnBrk="1" hangingPunct="1"/>
            <a:r>
              <a:rPr lang="en-US" altLang="en-US" dirty="0" smtClean="0"/>
              <a:t>Once employee understands the system, they buy in</a:t>
            </a:r>
          </a:p>
          <a:p>
            <a:pPr eaLnBrk="1" hangingPunct="1"/>
            <a:r>
              <a:rPr lang="en-US" altLang="en-US" dirty="0" smtClean="0"/>
              <a:t>If you need a consultant to develop all of it, it may be expensive</a:t>
            </a:r>
          </a:p>
        </p:txBody>
      </p:sp>
    </p:spTree>
    <p:extLst>
      <p:ext uri="{BB962C8B-B14F-4D97-AF65-F5344CB8AC3E}">
        <p14:creationId xmlns:p14="http://schemas.microsoft.com/office/powerpoint/2010/main" val="13497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Point Factor - Factors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Education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Experience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Supervision Received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Equipment Utilized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Contact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Confidentiality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Supervision Given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Effect of Error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Problem Solving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Supervision Given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Number Supervised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use same factors externally as internally</a:t>
            </a:r>
          </a:p>
          <a:p>
            <a:r>
              <a:rPr lang="en-US" dirty="0"/>
              <a:t>Each factor gets “multiplier” based on importance of factor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Education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1 - Some High School</a:t>
            </a:r>
          </a:p>
          <a:p>
            <a:pPr lvl="1"/>
            <a:r>
              <a:rPr lang="en-US" dirty="0" smtClean="0"/>
              <a:t>2 - General High School</a:t>
            </a:r>
          </a:p>
          <a:p>
            <a:pPr lvl="1"/>
            <a:r>
              <a:rPr lang="en-US" dirty="0" smtClean="0"/>
              <a:t>3 - HS Plus job related course work</a:t>
            </a:r>
          </a:p>
          <a:p>
            <a:pPr lvl="1"/>
            <a:r>
              <a:rPr lang="en-US" dirty="0" smtClean="0"/>
              <a:t>4 - Certificate/Diploma/Journeyman or</a:t>
            </a:r>
          </a:p>
          <a:p>
            <a:pPr marL="292608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equivalent </a:t>
            </a:r>
          </a:p>
          <a:p>
            <a:pPr lvl="1"/>
            <a:r>
              <a:rPr lang="en-US" dirty="0" smtClean="0"/>
              <a:t>5 - 2 year Associates Degree</a:t>
            </a:r>
          </a:p>
          <a:p>
            <a:pPr lvl="1"/>
            <a:r>
              <a:rPr lang="en-US" dirty="0" smtClean="0"/>
              <a:t>6 - Complete college resulting in Bachelors</a:t>
            </a:r>
          </a:p>
          <a:p>
            <a:pPr lvl="1"/>
            <a:r>
              <a:rPr lang="en-US" dirty="0" smtClean="0"/>
              <a:t>7 - Undergraduate degree with additional </a:t>
            </a:r>
          </a:p>
          <a:p>
            <a:pPr marL="292608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professional development classes</a:t>
            </a:r>
          </a:p>
          <a:p>
            <a:pPr lvl="1"/>
            <a:r>
              <a:rPr lang="en-US" dirty="0" smtClean="0"/>
              <a:t>8 - Masters level degree</a:t>
            </a:r>
          </a:p>
          <a:p>
            <a:pPr lvl="1"/>
            <a:r>
              <a:rPr lang="en-US" dirty="0" smtClean="0"/>
              <a:t>9 - Ph.D.</a:t>
            </a:r>
          </a:p>
          <a:p>
            <a:r>
              <a:rPr lang="en-US" dirty="0" smtClean="0"/>
              <a:t>Each level gets 40 points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46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1 - Up </a:t>
            </a:r>
            <a:r>
              <a:rPr lang="en-US" dirty="0"/>
              <a:t>to 3 </a:t>
            </a:r>
            <a:r>
              <a:rPr lang="en-US" dirty="0" smtClean="0"/>
              <a:t>months</a:t>
            </a:r>
          </a:p>
          <a:p>
            <a:r>
              <a:rPr lang="en-US" dirty="0" smtClean="0"/>
              <a:t>2 - Over 3 months up to 6 months</a:t>
            </a:r>
          </a:p>
          <a:p>
            <a:r>
              <a:rPr lang="en-US" dirty="0" smtClean="0"/>
              <a:t>3 - Over </a:t>
            </a:r>
            <a:r>
              <a:rPr lang="en-US" dirty="0"/>
              <a:t>6 months up to 12 </a:t>
            </a:r>
            <a:r>
              <a:rPr lang="en-US" dirty="0" smtClean="0"/>
              <a:t>months</a:t>
            </a:r>
          </a:p>
          <a:p>
            <a:r>
              <a:rPr lang="en-US" dirty="0" smtClean="0"/>
              <a:t>4 - Over </a:t>
            </a:r>
            <a:r>
              <a:rPr lang="en-US" dirty="0"/>
              <a:t>1 year up to 2 </a:t>
            </a:r>
            <a:r>
              <a:rPr lang="en-US" dirty="0" smtClean="0"/>
              <a:t>years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5 - Over </a:t>
            </a:r>
            <a:r>
              <a:rPr lang="en-US" dirty="0"/>
              <a:t>2 years up to 3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6 - Over </a:t>
            </a:r>
            <a:r>
              <a:rPr lang="en-US" dirty="0"/>
              <a:t>3 years up to 5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7 - Over </a:t>
            </a:r>
            <a:r>
              <a:rPr lang="en-US" dirty="0"/>
              <a:t>5 years up to 8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8 - Over </a:t>
            </a:r>
            <a:r>
              <a:rPr lang="en-US" dirty="0"/>
              <a:t>8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Each level gets 40 points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611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How to use Point Factor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/>
              <a:t>Use the Job Description</a:t>
            </a:r>
            <a:endParaRPr lang="en-US" altLang="en-US" sz="2000" dirty="0" smtClean="0"/>
          </a:p>
          <a:p>
            <a:pPr eaLnBrk="1" hangingPunct="1"/>
            <a:r>
              <a:rPr lang="en-US" altLang="en-US" sz="2400" u="sng" dirty="0" smtClean="0"/>
              <a:t>Watch out for over evaluating!</a:t>
            </a:r>
          </a:p>
          <a:p>
            <a:pPr eaLnBrk="1" hangingPunct="1"/>
            <a:r>
              <a:rPr lang="en-US" altLang="en-US" sz="2400" dirty="0" smtClean="0"/>
              <a:t>Always use the factors</a:t>
            </a:r>
          </a:p>
          <a:p>
            <a:pPr eaLnBrk="1" hangingPunct="1"/>
            <a:r>
              <a:rPr lang="en-US" altLang="en-US" sz="2400" dirty="0" smtClean="0"/>
              <a:t>Use bracketing</a:t>
            </a:r>
          </a:p>
          <a:p>
            <a:pPr lvl="1" eaLnBrk="1" hangingPunct="1"/>
            <a:r>
              <a:rPr lang="en-US" altLang="en-US" sz="2400" dirty="0" smtClean="0"/>
              <a:t>Is Level 1 too low?  Go to Level 2</a:t>
            </a:r>
          </a:p>
          <a:p>
            <a:pPr lvl="1" eaLnBrk="1" hangingPunct="1"/>
            <a:r>
              <a:rPr lang="en-US" altLang="en-US" sz="2400" dirty="0" smtClean="0"/>
              <a:t>Progress up until the Level doesn’t fit</a:t>
            </a:r>
          </a:p>
          <a:p>
            <a:pPr eaLnBrk="1" hangingPunct="1"/>
            <a:r>
              <a:rPr lang="en-US" altLang="en-US" sz="2400" dirty="0" smtClean="0"/>
              <a:t>After evaluating a few positions, go back and check for consistency</a:t>
            </a:r>
          </a:p>
          <a:p>
            <a:pPr eaLnBrk="1" hangingPunct="1"/>
            <a:r>
              <a:rPr lang="en-US" altLang="en-US" sz="2400" dirty="0" smtClean="0"/>
              <a:t>Use the same evaluators externally as you use internally</a:t>
            </a:r>
          </a:p>
          <a:p>
            <a:pPr eaLnBrk="1" hangingPunct="1"/>
            <a:r>
              <a:rPr lang="en-US" altLang="en-US" sz="2400" dirty="0" smtClean="0"/>
              <a:t>You will not always have all the data that you need about survey positions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44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Point Factor Regression Data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 evaluation system for external surveys</a:t>
            </a:r>
          </a:p>
          <a:p>
            <a:pPr eaLnBrk="1" hangingPunct="1"/>
            <a:r>
              <a:rPr lang="en-US" altLang="en-US" smtClean="0"/>
              <a:t>Evaluate “benchmark” positions</a:t>
            </a:r>
          </a:p>
          <a:p>
            <a:pPr eaLnBrk="1" hangingPunct="1"/>
            <a:r>
              <a:rPr lang="en-US" altLang="en-US" smtClean="0"/>
              <a:t>Complete regression analysis on findings</a:t>
            </a:r>
          </a:p>
          <a:p>
            <a:pPr eaLnBrk="1" hangingPunct="1"/>
            <a:r>
              <a:rPr lang="en-US" altLang="en-US" smtClean="0"/>
              <a:t>Check correlation coefficient for regression</a:t>
            </a:r>
          </a:p>
          <a:p>
            <a:pPr eaLnBrk="1" hangingPunct="1"/>
            <a:r>
              <a:rPr lang="en-US" altLang="en-US" smtClean="0"/>
              <a:t>Better than .95 is statistically reliable</a:t>
            </a:r>
          </a:p>
          <a:p>
            <a:pPr eaLnBrk="1" hangingPunct="1"/>
            <a:r>
              <a:rPr lang="en-US" altLang="en-US" smtClean="0"/>
              <a:t>Project regression line, slope and intercept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93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405097"/>
              </p:ext>
            </p:extLst>
          </p:nvPr>
        </p:nvGraphicFramePr>
        <p:xfrm>
          <a:off x="228600" y="1295400"/>
          <a:ext cx="81534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hart" r:id="rId3" imgW="4638691" imgH="2543291" progId="Excel.Chart.8">
                  <p:embed/>
                </p:oleObj>
              </mc:Choice>
              <mc:Fallback>
                <p:oleObj name="Chart" r:id="rId3" imgW="4638691" imgH="254329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1534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Scattergram</a:t>
            </a:r>
            <a:r>
              <a:rPr lang="en-US" dirty="0" smtClean="0"/>
              <a:t> of survey</a:t>
            </a:r>
            <a:br>
              <a:rPr lang="en-US" dirty="0" smtClean="0"/>
            </a:br>
            <a:r>
              <a:rPr lang="en-US" dirty="0" smtClean="0"/>
              <a:t>Dollars vs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68770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95400" y="1981200"/>
          <a:ext cx="6381750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Regression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639018"/>
              </p:ext>
            </p:extLst>
          </p:nvPr>
        </p:nvGraphicFramePr>
        <p:xfrm>
          <a:off x="533400" y="2214563"/>
          <a:ext cx="8229599" cy="3729040"/>
        </p:xfrm>
        <a:graphic>
          <a:graphicData uri="http://schemas.openxmlformats.org/drawingml/2006/table">
            <a:tbl>
              <a:tblPr/>
              <a:tblGrid>
                <a:gridCol w="217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0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4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5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4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9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35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75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835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727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389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831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150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23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8340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2955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185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From Milliman 2007 Alaska Wage Survey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Simple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Weighted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25th 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50th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75th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5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Firms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Incum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POINTS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Ct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Cnfid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Error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35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Solv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Give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Building Services / Custodian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31047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27620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26443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28107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37388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Receptionist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32103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28649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27253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31034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34341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Pharmacy Technician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34536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35605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32478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35097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36787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Payroll Clerk - Intermediate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42695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42477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36712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44922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48547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Administrative Assistant - Senior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45235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40786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37762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44589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51304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Compensation Analyst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52669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52669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40697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46634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67660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Accountant - Intermediate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52692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52613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48759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52250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56852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LAN/WAN Administrator - II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66502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59012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61829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68069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75706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Public Relations Specialist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58724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58355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54200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57021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65220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Human Resource Generalist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55997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56481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49920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57001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61338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Risk Management / Loss Control Manager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77945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76021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71902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77074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86412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35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Human Resource Manager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86376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86291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70851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82505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99947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1375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35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Pearson (Corelation coefficient)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0.9737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Slope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48.76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35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Intercept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11,094.66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9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Using Regression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Regression Analysis give you two points of data</a:t>
            </a:r>
          </a:p>
          <a:p>
            <a:pPr lvl="1"/>
            <a:r>
              <a:rPr lang="en-US" dirty="0" smtClean="0"/>
              <a:t>Slope – 48.76</a:t>
            </a:r>
          </a:p>
          <a:p>
            <a:pPr lvl="1"/>
            <a:r>
              <a:rPr lang="en-US" dirty="0" smtClean="0"/>
              <a:t>Intercept – 11,094.66</a:t>
            </a:r>
          </a:p>
          <a:p>
            <a:r>
              <a:rPr lang="en-US" dirty="0" smtClean="0"/>
              <a:t>To find a midpoint on a position</a:t>
            </a:r>
          </a:p>
          <a:p>
            <a:pPr lvl="1"/>
            <a:r>
              <a:rPr lang="en-US" dirty="0" smtClean="0"/>
              <a:t>Point/Factor analysis of position</a:t>
            </a:r>
          </a:p>
          <a:p>
            <a:pPr lvl="1"/>
            <a:r>
              <a:rPr lang="en-US" dirty="0" smtClean="0"/>
              <a:t>Determine total points</a:t>
            </a:r>
          </a:p>
          <a:p>
            <a:pPr lvl="1"/>
            <a:r>
              <a:rPr lang="en-US" dirty="0" smtClean="0"/>
              <a:t>Multiply points times Slope</a:t>
            </a:r>
          </a:p>
          <a:p>
            <a:pPr lvl="1"/>
            <a:r>
              <a:rPr lang="en-US" dirty="0" smtClean="0"/>
              <a:t>Add in Intercept</a:t>
            </a:r>
          </a:p>
          <a:p>
            <a:pPr lvl="1"/>
            <a:r>
              <a:rPr lang="en-US" dirty="0" smtClean="0"/>
              <a:t>Result is midpoint</a:t>
            </a:r>
          </a:p>
          <a:p>
            <a:pPr lvl="1"/>
            <a:r>
              <a:rPr lang="en-US" dirty="0" smtClean="0"/>
              <a:t>Construct range around midpoint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521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Developing Midpoint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9416"/>
            <a:ext cx="7239000" cy="4846320"/>
          </a:xfrm>
        </p:spPr>
        <p:txBody>
          <a:bodyPr/>
          <a:lstStyle/>
          <a:p>
            <a:r>
              <a:rPr lang="en-US" dirty="0" smtClean="0"/>
              <a:t>Evaluate internal position</a:t>
            </a:r>
          </a:p>
          <a:p>
            <a:pPr lvl="1"/>
            <a:r>
              <a:rPr lang="en-US" dirty="0" smtClean="0"/>
              <a:t>Human Resource Manager – 1,335 points</a:t>
            </a:r>
          </a:p>
          <a:p>
            <a:r>
              <a:rPr lang="en-US" dirty="0" smtClean="0"/>
              <a:t>Slope </a:t>
            </a:r>
            <a:r>
              <a:rPr lang="en-US" dirty="0"/>
              <a:t>– </a:t>
            </a:r>
            <a:r>
              <a:rPr lang="en-US" dirty="0" smtClean="0"/>
              <a:t>63.35185</a:t>
            </a:r>
            <a:endParaRPr lang="en-US" dirty="0"/>
          </a:p>
          <a:p>
            <a:r>
              <a:rPr lang="en-US" dirty="0"/>
              <a:t>Intercept – </a:t>
            </a:r>
            <a:r>
              <a:rPr lang="en-US" dirty="0" smtClean="0"/>
              <a:t>11,917.79</a:t>
            </a:r>
          </a:p>
          <a:p>
            <a:r>
              <a:rPr lang="en-US" dirty="0" smtClean="0"/>
              <a:t>Midpoint = (Points * Slope) + Intercept</a:t>
            </a:r>
          </a:p>
          <a:p>
            <a:r>
              <a:rPr lang="en-US" dirty="0" smtClean="0"/>
              <a:t>Midpoint = (1,335*63.35185)+11,917.79</a:t>
            </a:r>
          </a:p>
          <a:p>
            <a:r>
              <a:rPr lang="en-US" dirty="0" smtClean="0"/>
              <a:t>Midpoint = (84,574.72) + 11,917.79</a:t>
            </a:r>
          </a:p>
          <a:p>
            <a:r>
              <a:rPr lang="en-US" dirty="0" smtClean="0"/>
              <a:t>Midpoint = $95,669.38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838200" y="6168955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838200" y="455955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661410" y="5984288"/>
            <a:ext cx="111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63541" y="4353696"/>
            <a:ext cx="108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Midpoint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762000" y="270298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476948" y="2535087"/>
            <a:ext cx="117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35502" y="255710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120% of midpoint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67302" y="605197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80% of midpoint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58116" y="185982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Compa</a:t>
            </a:r>
            <a:r>
              <a:rPr lang="en-US" dirty="0" smtClean="0"/>
              <a:t>-Ratio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86302" y="435369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 of midpoint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1000" y="13082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Salary Range</a:t>
            </a:r>
            <a:br>
              <a:rPr lang="en-US" dirty="0" smtClean="0"/>
            </a:br>
            <a:r>
              <a:rPr lang="en-US" dirty="0" smtClean="0"/>
              <a:t>Human Resource Manager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62000" y="3329046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762000" y="3916831"/>
            <a:ext cx="1992630" cy="15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838200" y="5087244"/>
            <a:ext cx="1992630" cy="38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838200" y="562737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930137" y="540809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88% of midpoint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79339" y="492618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96% of midpoint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73602" y="376771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104% of midpoint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650486" y="3121071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112 % of midpoint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9970" y="406356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Fully satisfactory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0363" y="569812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 level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2350" y="3435983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Consistent competence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60363" y="51399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Developing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9970" y="4651472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Approaching competence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1046" y="2860566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 &amp; performance mastery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779218" y="435033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$95,669.38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90930" y="6051971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$76,535.50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615634" y="3084284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$107,149.70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871969" y="5442704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$84,189.05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867448" y="4902578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$91,842.60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37462" y="3794649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$99,496.15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615634" y="260236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$114,803.30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3" grpId="0"/>
      <p:bldP spid="44" grpId="0"/>
      <p:bldP spid="45" grpId="0"/>
      <p:bldP spid="46" grpId="0"/>
      <p:bldP spid="4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8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113463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a new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Select job evaluation system</a:t>
            </a:r>
          </a:p>
          <a:p>
            <a:r>
              <a:rPr lang="en-US" dirty="0" smtClean="0"/>
              <a:t>Develop position descriptions</a:t>
            </a:r>
          </a:p>
          <a:p>
            <a:pPr lvl="1"/>
            <a:r>
              <a:rPr lang="en-US" dirty="0" smtClean="0"/>
              <a:t>Capture information for every factor</a:t>
            </a:r>
          </a:p>
          <a:p>
            <a:r>
              <a:rPr lang="en-US" dirty="0" smtClean="0"/>
              <a:t>Use point factor to develop regression line for the market</a:t>
            </a:r>
          </a:p>
          <a:p>
            <a:r>
              <a:rPr lang="en-US" dirty="0" smtClean="0"/>
              <a:t>Develop slope and intercept</a:t>
            </a:r>
          </a:p>
          <a:p>
            <a:r>
              <a:rPr lang="en-US" dirty="0" smtClean="0"/>
              <a:t>Evaluate internal positions</a:t>
            </a:r>
          </a:p>
          <a:p>
            <a:r>
              <a:rPr lang="en-US" dirty="0" smtClean="0"/>
              <a:t>Project midpoints and ranges</a:t>
            </a:r>
          </a:p>
          <a:p>
            <a:r>
              <a:rPr lang="en-US" dirty="0" smtClean="0"/>
              <a:t>Insert individuals into chart with </a:t>
            </a:r>
            <a:r>
              <a:rPr lang="en-US" dirty="0" err="1" smtClean="0"/>
              <a:t>compa</a:t>
            </a:r>
            <a:r>
              <a:rPr lang="en-US" dirty="0" smtClean="0"/>
              <a:t>-ratios</a:t>
            </a:r>
          </a:p>
          <a:p>
            <a:r>
              <a:rPr lang="en-US" dirty="0" smtClean="0"/>
              <a:t>Cross reference with performance levels</a:t>
            </a:r>
          </a:p>
          <a:p>
            <a:r>
              <a:rPr lang="en-US" dirty="0" smtClean="0"/>
              <a:t>Determine where the individual should be based on performance and present </a:t>
            </a:r>
            <a:r>
              <a:rPr lang="en-US" dirty="0" err="1" smtClean="0"/>
              <a:t>compa</a:t>
            </a:r>
            <a:r>
              <a:rPr lang="en-US" dirty="0" smtClean="0"/>
              <a:t>-ratio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13"/>
          <p:cNvSpPr>
            <a:spLocks noChangeArrowheads="1"/>
          </p:cNvSpPr>
          <p:nvPr/>
        </p:nvSpPr>
        <p:spPr bwMode="auto">
          <a:xfrm>
            <a:off x="2743200" y="1524000"/>
            <a:ext cx="4495800" cy="4038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`</a:t>
            </a:r>
          </a:p>
        </p:txBody>
      </p:sp>
      <p:sp>
        <p:nvSpPr>
          <p:cNvPr id="67587" name="Text Box 15"/>
          <p:cNvSpPr txBox="1">
            <a:spLocks noChangeArrowheads="1"/>
          </p:cNvSpPr>
          <p:nvPr/>
        </p:nvSpPr>
        <p:spPr bwMode="auto">
          <a:xfrm>
            <a:off x="5089525" y="1066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343400" y="685800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Vision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791200" y="1066800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Mission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6629400" y="16002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Values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7010400" y="2209800"/>
            <a:ext cx="188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Strategic Plan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7364413" y="3048000"/>
            <a:ext cx="177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Tactical Plan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7523163" y="3581400"/>
            <a:ext cx="1620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Department</a:t>
            </a:r>
            <a:br>
              <a:rPr lang="en-US" altLang="en-US"/>
            </a:br>
            <a:r>
              <a:rPr lang="en-US" altLang="en-US"/>
              <a:t> Plan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6919913" y="4572000"/>
            <a:ext cx="2224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Job Descriptions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5867400" y="5410200"/>
            <a:ext cx="301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Performance Standards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886200" y="6096000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Goals and Objectives</a:t>
            </a: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3580820" y="2276426"/>
            <a:ext cx="28777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99"/>
                </a:solidFill>
              </a:rPr>
              <a:t>Components</a:t>
            </a:r>
            <a:br>
              <a:rPr lang="en-US" altLang="en-US" sz="3600" dirty="0">
                <a:solidFill>
                  <a:srgbClr val="000099"/>
                </a:solidFill>
              </a:rPr>
            </a:br>
            <a:r>
              <a:rPr lang="en-US" altLang="en-US" sz="3600" dirty="0">
                <a:solidFill>
                  <a:srgbClr val="000099"/>
                </a:solidFill>
              </a:rPr>
              <a:t>of </a:t>
            </a:r>
            <a:br>
              <a:rPr lang="en-US" altLang="en-US" sz="3600" dirty="0">
                <a:solidFill>
                  <a:srgbClr val="000099"/>
                </a:solidFill>
              </a:rPr>
            </a:br>
            <a:r>
              <a:rPr lang="en-US" altLang="en-US" sz="3600" dirty="0">
                <a:solidFill>
                  <a:srgbClr val="000099"/>
                </a:solidFill>
              </a:rPr>
              <a:t>Performance</a:t>
            </a:r>
            <a:br>
              <a:rPr lang="en-US" altLang="en-US" sz="3600" dirty="0">
                <a:solidFill>
                  <a:srgbClr val="000099"/>
                </a:solidFill>
              </a:rPr>
            </a:br>
            <a:r>
              <a:rPr lang="en-US" altLang="en-US" sz="3600" dirty="0">
                <a:solidFill>
                  <a:srgbClr val="000099"/>
                </a:solidFill>
              </a:rPr>
              <a:t>Management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295400" y="5486400"/>
            <a:ext cx="307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Developing PA Process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838200" y="4648200"/>
            <a:ext cx="225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Tracking System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81000" y="3962400"/>
            <a:ext cx="206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Documentation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533400" y="3352800"/>
            <a:ext cx="135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Feedback</a:t>
            </a: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33400" y="2743200"/>
            <a:ext cx="216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Plan for Review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457200" y="2133600"/>
            <a:ext cx="222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Conduct Review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762000" y="1600200"/>
            <a:ext cx="270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Pay for Performance</a:t>
            </a: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1676400" y="990600"/>
            <a:ext cx="213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Incentive Comp</a:t>
            </a:r>
          </a:p>
        </p:txBody>
      </p:sp>
    </p:spTree>
    <p:extLst>
      <p:ext uri="{BB962C8B-B14F-4D97-AF65-F5344CB8AC3E}">
        <p14:creationId xmlns:p14="http://schemas.microsoft.com/office/powerpoint/2010/main" val="24457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utoUpdateAnimBg="0"/>
      <p:bldP spid="2067" grpId="0" autoUpdateAnimBg="0"/>
      <p:bldP spid="2068" grpId="0" autoUpdateAnimBg="0"/>
      <p:bldP spid="2069" grpId="0" autoUpdateAnimBg="0"/>
      <p:bldP spid="2070" grpId="0" autoUpdateAnimBg="0"/>
      <p:bldP spid="2071" grpId="0" autoUpdateAnimBg="0"/>
      <p:bldP spid="2072" grpId="0" autoUpdateAnimBg="0"/>
      <p:bldP spid="2073" grpId="0" autoUpdateAnimBg="0"/>
      <p:bldP spid="2074" grpId="0" autoUpdateAnimBg="0"/>
      <p:bldP spid="2076" grpId="0" autoUpdateAnimBg="0"/>
      <p:bldP spid="2077" grpId="0" autoUpdateAnimBg="0"/>
      <p:bldP spid="2078" grpId="0" autoUpdateAnimBg="0"/>
      <p:bldP spid="2079" grpId="0" autoUpdateAnimBg="0"/>
      <p:bldP spid="2080" grpId="0" autoUpdateAnimBg="0"/>
      <p:bldP spid="2081" grpId="0" autoUpdateAnimBg="0"/>
      <p:bldP spid="2082" grpId="0" autoUpdateAnimBg="0"/>
      <p:bldP spid="208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Laws Affecting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Fair Labor Standards Act</a:t>
            </a:r>
          </a:p>
          <a:p>
            <a:r>
              <a:rPr lang="en-US" dirty="0"/>
              <a:t>National Labor Relations Act</a:t>
            </a:r>
          </a:p>
          <a:p>
            <a:r>
              <a:rPr lang="en-US" dirty="0" smtClean="0"/>
              <a:t>Equal Pay Act 1963</a:t>
            </a:r>
          </a:p>
          <a:p>
            <a:r>
              <a:rPr lang="en-US" dirty="0" smtClean="0"/>
              <a:t>Title VII, Civil Rights Act of 1964</a:t>
            </a:r>
          </a:p>
          <a:p>
            <a:r>
              <a:rPr lang="en-US" dirty="0" smtClean="0"/>
              <a:t>Age Discrimination in Employment Act</a:t>
            </a:r>
          </a:p>
          <a:p>
            <a:r>
              <a:rPr lang="en-US" dirty="0" smtClean="0"/>
              <a:t>Americans with Disabilities Act</a:t>
            </a:r>
          </a:p>
          <a:p>
            <a:r>
              <a:rPr lang="en-US" dirty="0" smtClean="0"/>
              <a:t>Lilly Ledbetter Fair Pay Act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OFCCP</a:t>
            </a:r>
          </a:p>
          <a:p>
            <a:pPr lvl="1"/>
            <a:r>
              <a:rPr lang="en-US" dirty="0" smtClean="0"/>
              <a:t>EO 11246</a:t>
            </a:r>
          </a:p>
          <a:p>
            <a:pPr lvl="1"/>
            <a:r>
              <a:rPr lang="en-US" dirty="0" smtClean="0"/>
              <a:t>Affirmative Action</a:t>
            </a:r>
          </a:p>
          <a:p>
            <a:r>
              <a:rPr lang="en-US" dirty="0"/>
              <a:t>Davis-Bacon </a:t>
            </a:r>
            <a:r>
              <a:rPr lang="en-US" dirty="0" smtClean="0"/>
              <a:t>Act</a:t>
            </a:r>
          </a:p>
          <a:p>
            <a:pPr lvl="1"/>
            <a:r>
              <a:rPr lang="en-US" dirty="0"/>
              <a:t>What are prevailing rates?</a:t>
            </a:r>
          </a:p>
          <a:p>
            <a:r>
              <a:rPr lang="en-US" dirty="0" smtClean="0"/>
              <a:t>McNamara-O’Hara </a:t>
            </a:r>
            <a:r>
              <a:rPr lang="en-US" dirty="0"/>
              <a:t>Service Contract </a:t>
            </a:r>
            <a:r>
              <a:rPr lang="en-US" dirty="0" smtClean="0"/>
              <a:t>Act</a:t>
            </a:r>
          </a:p>
          <a:p>
            <a:r>
              <a:rPr lang="en-US" dirty="0" smtClean="0"/>
              <a:t>Walsh-Healey </a:t>
            </a:r>
            <a:r>
              <a:rPr lang="en-US" dirty="0"/>
              <a:t>Public Contracts Act</a:t>
            </a:r>
          </a:p>
          <a:p>
            <a:r>
              <a:rPr lang="en-US" dirty="0" smtClean="0"/>
              <a:t>Sarbanes-Oxley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Excuses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484632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i="1" dirty="0" smtClean="0"/>
              <a:t>“It </a:t>
            </a:r>
            <a:r>
              <a:rPr lang="en-US" i="1" dirty="0"/>
              <a:t>is not our fault if they are bad negotiators for their own salaries.” </a:t>
            </a:r>
            <a:endParaRPr lang="en-US" dirty="0"/>
          </a:p>
          <a:p>
            <a:r>
              <a:rPr lang="en-US" i="1" dirty="0" smtClean="0"/>
              <a:t>“We </a:t>
            </a:r>
            <a:r>
              <a:rPr lang="en-US" i="1" dirty="0"/>
              <a:t>should be able to pay our workers what we want to pay them.” </a:t>
            </a:r>
            <a:endParaRPr lang="en-US" dirty="0"/>
          </a:p>
          <a:p>
            <a:r>
              <a:rPr lang="en-US" i="1" dirty="0" smtClean="0"/>
              <a:t>“</a:t>
            </a:r>
            <a:r>
              <a:rPr lang="en-US" i="1" dirty="0"/>
              <a:t>We can’t talk about pay at work.” </a:t>
            </a:r>
            <a:endParaRPr lang="en-US" dirty="0"/>
          </a:p>
          <a:p>
            <a:r>
              <a:rPr lang="en-US" i="1" dirty="0" smtClean="0"/>
              <a:t>“I </a:t>
            </a:r>
            <a:r>
              <a:rPr lang="en-US" i="1" dirty="0"/>
              <a:t>assume everything is fair because no one is complaining.” </a:t>
            </a:r>
            <a:endParaRPr lang="en-US" dirty="0"/>
          </a:p>
          <a:p>
            <a:r>
              <a:rPr lang="en-US" i="1" dirty="0" smtClean="0"/>
              <a:t>“I’m </a:t>
            </a:r>
            <a:r>
              <a:rPr lang="en-US" i="1" dirty="0"/>
              <a:t>not sure who checks our compensation system for equality, but I know it’s not me.” </a:t>
            </a:r>
            <a:endParaRPr lang="en-US" dirty="0"/>
          </a:p>
          <a:p>
            <a:r>
              <a:rPr lang="en-US" i="1" dirty="0" smtClean="0"/>
              <a:t>“I’m </a:t>
            </a:r>
            <a:r>
              <a:rPr lang="en-US" i="1" dirty="0"/>
              <a:t>not exactly sure what was used to decide this salary.” 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9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What really motivates people?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9416"/>
            <a:ext cx="7239000" cy="4638984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219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2">
      <a:dk1>
        <a:sysClr val="windowText" lastClr="000000"/>
      </a:dk1>
      <a:lt1>
        <a:sysClr val="window" lastClr="FFFFFF"/>
      </a:lt1>
      <a:dk2>
        <a:srgbClr val="07674D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FFF654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drant 2">
    <a:dk1>
      <a:srgbClr val="000000"/>
    </a:dk1>
    <a:lt1>
      <a:srgbClr val="FFFFFF"/>
    </a:lt1>
    <a:dk2>
      <a:srgbClr val="420000"/>
    </a:dk2>
    <a:lt2>
      <a:srgbClr val="660000"/>
    </a:lt2>
    <a:accent1>
      <a:srgbClr val="CCCC00"/>
    </a:accent1>
    <a:accent2>
      <a:srgbClr val="999966"/>
    </a:accent2>
    <a:accent3>
      <a:srgbClr val="FFFFFF"/>
    </a:accent3>
    <a:accent4>
      <a:srgbClr val="000000"/>
    </a:accent4>
    <a:accent5>
      <a:srgbClr val="E2E2AA"/>
    </a:accent5>
    <a:accent6>
      <a:srgbClr val="8A8A5C"/>
    </a:accent6>
    <a:hlink>
      <a:srgbClr val="996633"/>
    </a:hlink>
    <a:folHlink>
      <a:srgbClr val="993300"/>
    </a:folHlink>
  </a:clrScheme>
  <a:fontScheme name="Quadrant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10112</TotalTime>
  <Words>3239</Words>
  <Application>Microsoft Office PowerPoint</Application>
  <PresentationFormat>On-screen Show (4:3)</PresentationFormat>
  <Paragraphs>1141</Paragraphs>
  <Slides>67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Times New Roman</vt:lpstr>
      <vt:lpstr>Trebuchet MS</vt:lpstr>
      <vt:lpstr>Wingdings</vt:lpstr>
      <vt:lpstr>Wingdings 2</vt:lpstr>
      <vt:lpstr>Opulent</vt:lpstr>
      <vt:lpstr>Chart</vt:lpstr>
      <vt:lpstr>Introduction to Compensation  Administration</vt:lpstr>
      <vt:lpstr>Compensation Clients</vt:lpstr>
      <vt:lpstr>The environment for compensation</vt:lpstr>
      <vt:lpstr>What is Compensation?</vt:lpstr>
      <vt:lpstr>Successful Pay Systems are: </vt:lpstr>
      <vt:lpstr>PowerPoint Presentation</vt:lpstr>
      <vt:lpstr>Laws Affecting Compensation</vt:lpstr>
      <vt:lpstr>Excuses</vt:lpstr>
      <vt:lpstr>What really motivates people?</vt:lpstr>
      <vt:lpstr>Money isn’t everything</vt:lpstr>
      <vt:lpstr>Compensation Design and Development – Design Phase</vt:lpstr>
      <vt:lpstr>Compensation Design and Development – Implementation Phase</vt:lpstr>
      <vt:lpstr>Compensation Philosophy</vt:lpstr>
      <vt:lpstr>Compensation Philosophy</vt:lpstr>
      <vt:lpstr>Job Evaluation </vt:lpstr>
      <vt:lpstr>Job Evaluation Methods - Puts jobs in a hierarchy</vt:lpstr>
      <vt:lpstr>Selecting the Right Plan </vt:lpstr>
      <vt:lpstr>Whole Job Ranking</vt:lpstr>
      <vt:lpstr>Whole Job Ranking Exercise</vt:lpstr>
      <vt:lpstr>PowerPoint Presentation</vt:lpstr>
      <vt:lpstr>Whole Job Pros </vt:lpstr>
      <vt:lpstr>Whole Job Cons </vt:lpstr>
      <vt:lpstr>Job Descriptions</vt:lpstr>
      <vt:lpstr>Market Pricing</vt:lpstr>
      <vt:lpstr>Market Price Pros</vt:lpstr>
      <vt:lpstr>Market Price Cons</vt:lpstr>
      <vt:lpstr>Salary Surveys</vt:lpstr>
      <vt:lpstr>Survey Data</vt:lpstr>
      <vt:lpstr>Statistical Functions</vt:lpstr>
      <vt:lpstr>Means or averages</vt:lpstr>
      <vt:lpstr>Weighted Mean or Average</vt:lpstr>
      <vt:lpstr>Salary.com</vt:lpstr>
      <vt:lpstr>Payscale.com</vt:lpstr>
      <vt:lpstr>Indeed.com</vt:lpstr>
      <vt:lpstr>Milliman </vt:lpstr>
      <vt:lpstr>PowerPoint Presentation</vt:lpstr>
      <vt:lpstr>PowerPoint Presentation</vt:lpstr>
      <vt:lpstr>PowerPoint Presentation</vt:lpstr>
      <vt:lpstr>Problems with survey data</vt:lpstr>
      <vt:lpstr>Market Pricing Exercise</vt:lpstr>
      <vt:lpstr>Salary Grades – For the Job</vt:lpstr>
      <vt:lpstr>Salary Range For the individual in the job</vt:lpstr>
      <vt:lpstr>Compa-Ratio</vt:lpstr>
      <vt:lpstr>Salary Range</vt:lpstr>
      <vt:lpstr>Build Salary Grades from midpoints</vt:lpstr>
      <vt:lpstr>Building Grades</vt:lpstr>
      <vt:lpstr>Broadbanding</vt:lpstr>
      <vt:lpstr>Broadbanding</vt:lpstr>
      <vt:lpstr>Broadbanding Advantages</vt:lpstr>
      <vt:lpstr>Broadbanding Disadvantages</vt:lpstr>
      <vt:lpstr>Point Factor Method</vt:lpstr>
      <vt:lpstr>Point Factor Advantages </vt:lpstr>
      <vt:lpstr>Point Factor Disadvantages</vt:lpstr>
      <vt:lpstr>Point Factor - Factors</vt:lpstr>
      <vt:lpstr>Education </vt:lpstr>
      <vt:lpstr>Experience</vt:lpstr>
      <vt:lpstr>How to use Point Factor</vt:lpstr>
      <vt:lpstr>Point Factor Regression Data</vt:lpstr>
      <vt:lpstr>Scattergram of survey Dollars vs points</vt:lpstr>
      <vt:lpstr>Regression Line</vt:lpstr>
      <vt:lpstr>PowerPoint Presentation</vt:lpstr>
      <vt:lpstr>Using Regression </vt:lpstr>
      <vt:lpstr>Developing Midpoint</vt:lpstr>
      <vt:lpstr>Salary Range Human Resource Manager</vt:lpstr>
      <vt:lpstr>PowerPoint Presentation</vt:lpstr>
      <vt:lpstr>Installing a new system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Descriptions</dc:title>
  <dc:creator>ayhradmin</dc:creator>
  <cp:lastModifiedBy>Patty Hickok</cp:lastModifiedBy>
  <cp:revision>691</cp:revision>
  <cp:lastPrinted>2011-10-04T17:39:16Z</cp:lastPrinted>
  <dcterms:created xsi:type="dcterms:W3CDTF">2010-01-21T19:49:32Z</dcterms:created>
  <dcterms:modified xsi:type="dcterms:W3CDTF">2016-01-30T05:13:38Z</dcterms:modified>
</cp:coreProperties>
</file>